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2" r:id="rId3"/>
    <p:sldId id="279" r:id="rId4"/>
    <p:sldId id="280" r:id="rId5"/>
    <p:sldId id="277" r:id="rId6"/>
    <p:sldId id="281" r:id="rId7"/>
    <p:sldId id="288" r:id="rId8"/>
    <p:sldId id="282" r:id="rId9"/>
    <p:sldId id="283" r:id="rId10"/>
    <p:sldId id="284" r:id="rId11"/>
    <p:sldId id="285" r:id="rId12"/>
    <p:sldId id="286" r:id="rId13"/>
    <p:sldId id="287" r:id="rId14"/>
    <p:sldId id="289" r:id="rId15"/>
    <p:sldId id="290" r:id="rId16"/>
    <p:sldId id="27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6"/>
    <p:restoredTop sz="93759"/>
  </p:normalViewPr>
  <p:slideViewPr>
    <p:cSldViewPr snapToGrid="0" snapToObjects="1">
      <p:cViewPr varScale="1">
        <p:scale>
          <a:sx n="104" d="100"/>
          <a:sy n="104" d="100"/>
        </p:scale>
        <p:origin x="65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AAA89-E8AD-1646-AE39-1688EB25B3A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E0374967-4ADC-A343-9917-3AABDFD7DD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136DDD5-F494-2048-A63D-FF5BB1FE4BA9}"/>
              </a:ext>
            </a:extLst>
          </p:cNvPr>
          <p:cNvSpPr>
            <a:spLocks noGrp="1"/>
          </p:cNvSpPr>
          <p:nvPr>
            <p:ph type="dt" sz="half" idx="10"/>
          </p:nvPr>
        </p:nvSpPr>
        <p:spPr/>
        <p:txBody>
          <a:bodyPr/>
          <a:lstStyle/>
          <a:p>
            <a:fld id="{FDECCA02-0FD3-4041-8F7D-437C0EF438EB}" type="datetimeFigureOut">
              <a:rPr lang="en-US" smtClean="0"/>
              <a:t>3/13/21</a:t>
            </a:fld>
            <a:endParaRPr lang="en-US" dirty="0"/>
          </a:p>
        </p:txBody>
      </p:sp>
      <p:sp>
        <p:nvSpPr>
          <p:cNvPr id="5" name="Footer Placeholder 4">
            <a:extLst>
              <a:ext uri="{FF2B5EF4-FFF2-40B4-BE49-F238E27FC236}">
                <a16:creationId xmlns:a16="http://schemas.microsoft.com/office/drawing/2014/main" id="{CECF979B-07BB-3643-9205-3A4C001C28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8782505-7474-1A4C-8A70-F7CFD80BF97F}"/>
              </a:ext>
            </a:extLst>
          </p:cNvPr>
          <p:cNvSpPr>
            <a:spLocks noGrp="1"/>
          </p:cNvSpPr>
          <p:nvPr>
            <p:ph type="sldNum" sz="quarter" idx="12"/>
          </p:nvPr>
        </p:nvSpPr>
        <p:spPr/>
        <p:txBody>
          <a:bodyPr/>
          <a:lstStyle/>
          <a:p>
            <a:fld id="{C5C4561F-25C4-C64A-926E-FEF3393BD9A8}" type="slidenum">
              <a:rPr lang="en-US" smtClean="0"/>
              <a:t>‹#›</a:t>
            </a:fld>
            <a:endParaRPr lang="en-US" dirty="0"/>
          </a:p>
        </p:txBody>
      </p:sp>
    </p:spTree>
    <p:extLst>
      <p:ext uri="{BB962C8B-B14F-4D97-AF65-F5344CB8AC3E}">
        <p14:creationId xmlns:p14="http://schemas.microsoft.com/office/powerpoint/2010/main" val="3992556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76D8A-C88C-6F4A-9598-A4500F5B383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9CD7FD4-C246-B945-A96D-5F9C79C2AB7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5376505-46EC-9E47-8BE6-8422E808D43B}"/>
              </a:ext>
            </a:extLst>
          </p:cNvPr>
          <p:cNvSpPr>
            <a:spLocks noGrp="1"/>
          </p:cNvSpPr>
          <p:nvPr>
            <p:ph type="dt" sz="half" idx="10"/>
          </p:nvPr>
        </p:nvSpPr>
        <p:spPr/>
        <p:txBody>
          <a:bodyPr/>
          <a:lstStyle/>
          <a:p>
            <a:fld id="{FDECCA02-0FD3-4041-8F7D-437C0EF438EB}" type="datetimeFigureOut">
              <a:rPr lang="en-US" smtClean="0"/>
              <a:t>3/13/21</a:t>
            </a:fld>
            <a:endParaRPr lang="en-US" dirty="0"/>
          </a:p>
        </p:txBody>
      </p:sp>
      <p:sp>
        <p:nvSpPr>
          <p:cNvPr id="5" name="Footer Placeholder 4">
            <a:extLst>
              <a:ext uri="{FF2B5EF4-FFF2-40B4-BE49-F238E27FC236}">
                <a16:creationId xmlns:a16="http://schemas.microsoft.com/office/drawing/2014/main" id="{C92AF3FA-5FE9-4546-BE49-FDCDF77E92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0049A08-B2FB-744E-A23A-6088CB80B2F9}"/>
              </a:ext>
            </a:extLst>
          </p:cNvPr>
          <p:cNvSpPr>
            <a:spLocks noGrp="1"/>
          </p:cNvSpPr>
          <p:nvPr>
            <p:ph type="sldNum" sz="quarter" idx="12"/>
          </p:nvPr>
        </p:nvSpPr>
        <p:spPr/>
        <p:txBody>
          <a:bodyPr/>
          <a:lstStyle/>
          <a:p>
            <a:fld id="{C5C4561F-25C4-C64A-926E-FEF3393BD9A8}" type="slidenum">
              <a:rPr lang="en-US" smtClean="0"/>
              <a:t>‹#›</a:t>
            </a:fld>
            <a:endParaRPr lang="en-US" dirty="0"/>
          </a:p>
        </p:txBody>
      </p:sp>
    </p:spTree>
    <p:extLst>
      <p:ext uri="{BB962C8B-B14F-4D97-AF65-F5344CB8AC3E}">
        <p14:creationId xmlns:p14="http://schemas.microsoft.com/office/powerpoint/2010/main" val="1482841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A46050-6EB6-CF4B-B2DC-CE860CB03415}"/>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72D9604-6C79-AD44-80D3-339F8E39F2E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02BB09C-F26F-6441-9797-9A8135CA3C17}"/>
              </a:ext>
            </a:extLst>
          </p:cNvPr>
          <p:cNvSpPr>
            <a:spLocks noGrp="1"/>
          </p:cNvSpPr>
          <p:nvPr>
            <p:ph type="dt" sz="half" idx="10"/>
          </p:nvPr>
        </p:nvSpPr>
        <p:spPr/>
        <p:txBody>
          <a:bodyPr/>
          <a:lstStyle/>
          <a:p>
            <a:fld id="{FDECCA02-0FD3-4041-8F7D-437C0EF438EB}" type="datetimeFigureOut">
              <a:rPr lang="en-US" smtClean="0"/>
              <a:t>3/13/21</a:t>
            </a:fld>
            <a:endParaRPr lang="en-US" dirty="0"/>
          </a:p>
        </p:txBody>
      </p:sp>
      <p:sp>
        <p:nvSpPr>
          <p:cNvPr id="5" name="Footer Placeholder 4">
            <a:extLst>
              <a:ext uri="{FF2B5EF4-FFF2-40B4-BE49-F238E27FC236}">
                <a16:creationId xmlns:a16="http://schemas.microsoft.com/office/drawing/2014/main" id="{B8C7810C-2A45-FD4D-A34C-87D8A5E18DD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2D1B46-8B8B-EA4F-A0EA-05A38222F2A3}"/>
              </a:ext>
            </a:extLst>
          </p:cNvPr>
          <p:cNvSpPr>
            <a:spLocks noGrp="1"/>
          </p:cNvSpPr>
          <p:nvPr>
            <p:ph type="sldNum" sz="quarter" idx="12"/>
          </p:nvPr>
        </p:nvSpPr>
        <p:spPr/>
        <p:txBody>
          <a:bodyPr/>
          <a:lstStyle/>
          <a:p>
            <a:fld id="{C5C4561F-25C4-C64A-926E-FEF3393BD9A8}" type="slidenum">
              <a:rPr lang="en-US" smtClean="0"/>
              <a:t>‹#›</a:t>
            </a:fld>
            <a:endParaRPr lang="en-US" dirty="0"/>
          </a:p>
        </p:txBody>
      </p:sp>
    </p:spTree>
    <p:extLst>
      <p:ext uri="{BB962C8B-B14F-4D97-AF65-F5344CB8AC3E}">
        <p14:creationId xmlns:p14="http://schemas.microsoft.com/office/powerpoint/2010/main" val="2040121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64CFC-F5B2-FF49-A101-4E60B815C60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58C476E-3F58-AF43-ACCE-4641A84992D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DBBFFD3-6572-874A-B8BA-A6D7F7F3BDEE}"/>
              </a:ext>
            </a:extLst>
          </p:cNvPr>
          <p:cNvSpPr>
            <a:spLocks noGrp="1"/>
          </p:cNvSpPr>
          <p:nvPr>
            <p:ph type="dt" sz="half" idx="10"/>
          </p:nvPr>
        </p:nvSpPr>
        <p:spPr/>
        <p:txBody>
          <a:bodyPr/>
          <a:lstStyle/>
          <a:p>
            <a:fld id="{FDECCA02-0FD3-4041-8F7D-437C0EF438EB}" type="datetimeFigureOut">
              <a:rPr lang="en-US" smtClean="0"/>
              <a:t>3/13/21</a:t>
            </a:fld>
            <a:endParaRPr lang="en-US" dirty="0"/>
          </a:p>
        </p:txBody>
      </p:sp>
      <p:sp>
        <p:nvSpPr>
          <p:cNvPr id="5" name="Footer Placeholder 4">
            <a:extLst>
              <a:ext uri="{FF2B5EF4-FFF2-40B4-BE49-F238E27FC236}">
                <a16:creationId xmlns:a16="http://schemas.microsoft.com/office/drawing/2014/main" id="{797A90A2-48F4-DF47-B2E4-23A31F58C8B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144000A-CB76-1849-8A50-7CD25C27007F}"/>
              </a:ext>
            </a:extLst>
          </p:cNvPr>
          <p:cNvSpPr>
            <a:spLocks noGrp="1"/>
          </p:cNvSpPr>
          <p:nvPr>
            <p:ph type="sldNum" sz="quarter" idx="12"/>
          </p:nvPr>
        </p:nvSpPr>
        <p:spPr/>
        <p:txBody>
          <a:bodyPr/>
          <a:lstStyle/>
          <a:p>
            <a:fld id="{C5C4561F-25C4-C64A-926E-FEF3393BD9A8}" type="slidenum">
              <a:rPr lang="en-US" smtClean="0"/>
              <a:t>‹#›</a:t>
            </a:fld>
            <a:endParaRPr lang="en-US" dirty="0"/>
          </a:p>
        </p:txBody>
      </p:sp>
    </p:spTree>
    <p:extLst>
      <p:ext uri="{BB962C8B-B14F-4D97-AF65-F5344CB8AC3E}">
        <p14:creationId xmlns:p14="http://schemas.microsoft.com/office/powerpoint/2010/main" val="1532008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0D2D7-F669-EC42-999F-85210FE14CB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EAFFEEBD-BC26-8F44-90D7-83DBC637C2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A66EE31-53CF-2347-AD4D-1F48EAD06FCE}"/>
              </a:ext>
            </a:extLst>
          </p:cNvPr>
          <p:cNvSpPr>
            <a:spLocks noGrp="1"/>
          </p:cNvSpPr>
          <p:nvPr>
            <p:ph type="dt" sz="half" idx="10"/>
          </p:nvPr>
        </p:nvSpPr>
        <p:spPr/>
        <p:txBody>
          <a:bodyPr/>
          <a:lstStyle/>
          <a:p>
            <a:fld id="{FDECCA02-0FD3-4041-8F7D-437C0EF438EB}" type="datetimeFigureOut">
              <a:rPr lang="en-US" smtClean="0"/>
              <a:t>3/13/21</a:t>
            </a:fld>
            <a:endParaRPr lang="en-US" dirty="0"/>
          </a:p>
        </p:txBody>
      </p:sp>
      <p:sp>
        <p:nvSpPr>
          <p:cNvPr id="5" name="Footer Placeholder 4">
            <a:extLst>
              <a:ext uri="{FF2B5EF4-FFF2-40B4-BE49-F238E27FC236}">
                <a16:creationId xmlns:a16="http://schemas.microsoft.com/office/drawing/2014/main" id="{E0020A50-C862-AF43-AE45-6A421E5831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C3DA270-4833-C24D-9501-7A2DFE9F3C00}"/>
              </a:ext>
            </a:extLst>
          </p:cNvPr>
          <p:cNvSpPr>
            <a:spLocks noGrp="1"/>
          </p:cNvSpPr>
          <p:nvPr>
            <p:ph type="sldNum" sz="quarter" idx="12"/>
          </p:nvPr>
        </p:nvSpPr>
        <p:spPr/>
        <p:txBody>
          <a:bodyPr/>
          <a:lstStyle/>
          <a:p>
            <a:fld id="{C5C4561F-25C4-C64A-926E-FEF3393BD9A8}" type="slidenum">
              <a:rPr lang="en-US" smtClean="0"/>
              <a:t>‹#›</a:t>
            </a:fld>
            <a:endParaRPr lang="en-US" dirty="0"/>
          </a:p>
        </p:txBody>
      </p:sp>
    </p:spTree>
    <p:extLst>
      <p:ext uri="{BB962C8B-B14F-4D97-AF65-F5344CB8AC3E}">
        <p14:creationId xmlns:p14="http://schemas.microsoft.com/office/powerpoint/2010/main" val="213219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E727E-7F41-FD44-86F2-A336D518CCE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D7C2FBC-B93A-6C4E-8843-4E102AB2E0F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62AABD7F-037E-2841-A8A9-6226EFD2A9B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29C3895-A7F6-A247-9CBD-B39A671CFE38}"/>
              </a:ext>
            </a:extLst>
          </p:cNvPr>
          <p:cNvSpPr>
            <a:spLocks noGrp="1"/>
          </p:cNvSpPr>
          <p:nvPr>
            <p:ph type="dt" sz="half" idx="10"/>
          </p:nvPr>
        </p:nvSpPr>
        <p:spPr/>
        <p:txBody>
          <a:bodyPr/>
          <a:lstStyle/>
          <a:p>
            <a:fld id="{FDECCA02-0FD3-4041-8F7D-437C0EF438EB}" type="datetimeFigureOut">
              <a:rPr lang="en-US" smtClean="0"/>
              <a:t>3/13/21</a:t>
            </a:fld>
            <a:endParaRPr lang="en-US" dirty="0"/>
          </a:p>
        </p:txBody>
      </p:sp>
      <p:sp>
        <p:nvSpPr>
          <p:cNvPr id="6" name="Footer Placeholder 5">
            <a:extLst>
              <a:ext uri="{FF2B5EF4-FFF2-40B4-BE49-F238E27FC236}">
                <a16:creationId xmlns:a16="http://schemas.microsoft.com/office/drawing/2014/main" id="{068EB82A-5F38-E249-977F-9E2014216EB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84C320-4029-C047-87B6-03F9747E3E5F}"/>
              </a:ext>
            </a:extLst>
          </p:cNvPr>
          <p:cNvSpPr>
            <a:spLocks noGrp="1"/>
          </p:cNvSpPr>
          <p:nvPr>
            <p:ph type="sldNum" sz="quarter" idx="12"/>
          </p:nvPr>
        </p:nvSpPr>
        <p:spPr/>
        <p:txBody>
          <a:bodyPr/>
          <a:lstStyle/>
          <a:p>
            <a:fld id="{C5C4561F-25C4-C64A-926E-FEF3393BD9A8}" type="slidenum">
              <a:rPr lang="en-US" smtClean="0"/>
              <a:t>‹#›</a:t>
            </a:fld>
            <a:endParaRPr lang="en-US" dirty="0"/>
          </a:p>
        </p:txBody>
      </p:sp>
    </p:spTree>
    <p:extLst>
      <p:ext uri="{BB962C8B-B14F-4D97-AF65-F5344CB8AC3E}">
        <p14:creationId xmlns:p14="http://schemas.microsoft.com/office/powerpoint/2010/main" val="2166425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4E0A0-B968-8A4F-BF1D-C8C494D6B7B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1AB768F-85D4-3640-A0C1-A963DD55DA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B46CB36-0D9C-2143-87C3-F28DFD0A306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040BF53-6633-1743-BC8A-345FF2B797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BC4089D-340B-324D-9EA6-44204C366D8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D367C96-3246-774A-936E-8B0FA413152B}"/>
              </a:ext>
            </a:extLst>
          </p:cNvPr>
          <p:cNvSpPr>
            <a:spLocks noGrp="1"/>
          </p:cNvSpPr>
          <p:nvPr>
            <p:ph type="dt" sz="half" idx="10"/>
          </p:nvPr>
        </p:nvSpPr>
        <p:spPr/>
        <p:txBody>
          <a:bodyPr/>
          <a:lstStyle/>
          <a:p>
            <a:fld id="{FDECCA02-0FD3-4041-8F7D-437C0EF438EB}" type="datetimeFigureOut">
              <a:rPr lang="en-US" smtClean="0"/>
              <a:t>3/13/21</a:t>
            </a:fld>
            <a:endParaRPr lang="en-US" dirty="0"/>
          </a:p>
        </p:txBody>
      </p:sp>
      <p:sp>
        <p:nvSpPr>
          <p:cNvPr id="8" name="Footer Placeholder 7">
            <a:extLst>
              <a:ext uri="{FF2B5EF4-FFF2-40B4-BE49-F238E27FC236}">
                <a16:creationId xmlns:a16="http://schemas.microsoft.com/office/drawing/2014/main" id="{20EF9529-0D6B-FE4E-A130-C72F0D561BD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1D6E35D-E288-4546-B455-6D081EDA3B06}"/>
              </a:ext>
            </a:extLst>
          </p:cNvPr>
          <p:cNvSpPr>
            <a:spLocks noGrp="1"/>
          </p:cNvSpPr>
          <p:nvPr>
            <p:ph type="sldNum" sz="quarter" idx="12"/>
          </p:nvPr>
        </p:nvSpPr>
        <p:spPr/>
        <p:txBody>
          <a:bodyPr/>
          <a:lstStyle/>
          <a:p>
            <a:fld id="{C5C4561F-25C4-C64A-926E-FEF3393BD9A8}" type="slidenum">
              <a:rPr lang="en-US" smtClean="0"/>
              <a:t>‹#›</a:t>
            </a:fld>
            <a:endParaRPr lang="en-US" dirty="0"/>
          </a:p>
        </p:txBody>
      </p:sp>
    </p:spTree>
    <p:extLst>
      <p:ext uri="{BB962C8B-B14F-4D97-AF65-F5344CB8AC3E}">
        <p14:creationId xmlns:p14="http://schemas.microsoft.com/office/powerpoint/2010/main" val="2849273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7EAC7-FDF7-594B-AE72-AA5149CA3343}"/>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1ACF380-0B2F-E742-BD01-C318214CB694}"/>
              </a:ext>
            </a:extLst>
          </p:cNvPr>
          <p:cNvSpPr>
            <a:spLocks noGrp="1"/>
          </p:cNvSpPr>
          <p:nvPr>
            <p:ph type="dt" sz="half" idx="10"/>
          </p:nvPr>
        </p:nvSpPr>
        <p:spPr/>
        <p:txBody>
          <a:bodyPr/>
          <a:lstStyle/>
          <a:p>
            <a:fld id="{FDECCA02-0FD3-4041-8F7D-437C0EF438EB}" type="datetimeFigureOut">
              <a:rPr lang="en-US" smtClean="0"/>
              <a:t>3/13/21</a:t>
            </a:fld>
            <a:endParaRPr lang="en-US" dirty="0"/>
          </a:p>
        </p:txBody>
      </p:sp>
      <p:sp>
        <p:nvSpPr>
          <p:cNvPr id="4" name="Footer Placeholder 3">
            <a:extLst>
              <a:ext uri="{FF2B5EF4-FFF2-40B4-BE49-F238E27FC236}">
                <a16:creationId xmlns:a16="http://schemas.microsoft.com/office/drawing/2014/main" id="{CDADDEBB-2202-B74B-94DE-25049A91807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E5DB356-5939-A24F-9335-ECD085D3F7FC}"/>
              </a:ext>
            </a:extLst>
          </p:cNvPr>
          <p:cNvSpPr>
            <a:spLocks noGrp="1"/>
          </p:cNvSpPr>
          <p:nvPr>
            <p:ph type="sldNum" sz="quarter" idx="12"/>
          </p:nvPr>
        </p:nvSpPr>
        <p:spPr/>
        <p:txBody>
          <a:bodyPr/>
          <a:lstStyle/>
          <a:p>
            <a:fld id="{C5C4561F-25C4-C64A-926E-FEF3393BD9A8}" type="slidenum">
              <a:rPr lang="en-US" smtClean="0"/>
              <a:t>‹#›</a:t>
            </a:fld>
            <a:endParaRPr lang="en-US" dirty="0"/>
          </a:p>
        </p:txBody>
      </p:sp>
    </p:spTree>
    <p:extLst>
      <p:ext uri="{BB962C8B-B14F-4D97-AF65-F5344CB8AC3E}">
        <p14:creationId xmlns:p14="http://schemas.microsoft.com/office/powerpoint/2010/main" val="1562996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197FCA-0DEB-084A-9C56-5CDCB14E49B4}"/>
              </a:ext>
            </a:extLst>
          </p:cNvPr>
          <p:cNvSpPr>
            <a:spLocks noGrp="1"/>
          </p:cNvSpPr>
          <p:nvPr>
            <p:ph type="dt" sz="half" idx="10"/>
          </p:nvPr>
        </p:nvSpPr>
        <p:spPr/>
        <p:txBody>
          <a:bodyPr/>
          <a:lstStyle/>
          <a:p>
            <a:fld id="{FDECCA02-0FD3-4041-8F7D-437C0EF438EB}" type="datetimeFigureOut">
              <a:rPr lang="en-US" smtClean="0"/>
              <a:t>3/13/21</a:t>
            </a:fld>
            <a:endParaRPr lang="en-US" dirty="0"/>
          </a:p>
        </p:txBody>
      </p:sp>
      <p:sp>
        <p:nvSpPr>
          <p:cNvPr id="3" name="Footer Placeholder 2">
            <a:extLst>
              <a:ext uri="{FF2B5EF4-FFF2-40B4-BE49-F238E27FC236}">
                <a16:creationId xmlns:a16="http://schemas.microsoft.com/office/drawing/2014/main" id="{81896E1C-E162-7A44-8ED0-AACCBD98A79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44F6485-352E-CD47-A79D-A1D77DEAB968}"/>
              </a:ext>
            </a:extLst>
          </p:cNvPr>
          <p:cNvSpPr>
            <a:spLocks noGrp="1"/>
          </p:cNvSpPr>
          <p:nvPr>
            <p:ph type="sldNum" sz="quarter" idx="12"/>
          </p:nvPr>
        </p:nvSpPr>
        <p:spPr/>
        <p:txBody>
          <a:bodyPr/>
          <a:lstStyle/>
          <a:p>
            <a:fld id="{C5C4561F-25C4-C64A-926E-FEF3393BD9A8}" type="slidenum">
              <a:rPr lang="en-US" smtClean="0"/>
              <a:t>‹#›</a:t>
            </a:fld>
            <a:endParaRPr lang="en-US" dirty="0"/>
          </a:p>
        </p:txBody>
      </p:sp>
    </p:spTree>
    <p:extLst>
      <p:ext uri="{BB962C8B-B14F-4D97-AF65-F5344CB8AC3E}">
        <p14:creationId xmlns:p14="http://schemas.microsoft.com/office/powerpoint/2010/main" val="3121135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028D7-6ACF-A74D-9AAE-4AECCF9FE80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9EE8DAB8-0E7B-7545-BDFE-4AE200FAFB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69DA33B-B853-CD41-A217-C6F4E9703F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1026BB0-48D4-2342-B523-E0507998E6A7}"/>
              </a:ext>
            </a:extLst>
          </p:cNvPr>
          <p:cNvSpPr>
            <a:spLocks noGrp="1"/>
          </p:cNvSpPr>
          <p:nvPr>
            <p:ph type="dt" sz="half" idx="10"/>
          </p:nvPr>
        </p:nvSpPr>
        <p:spPr/>
        <p:txBody>
          <a:bodyPr/>
          <a:lstStyle/>
          <a:p>
            <a:fld id="{FDECCA02-0FD3-4041-8F7D-437C0EF438EB}" type="datetimeFigureOut">
              <a:rPr lang="en-US" smtClean="0"/>
              <a:t>3/13/21</a:t>
            </a:fld>
            <a:endParaRPr lang="en-US" dirty="0"/>
          </a:p>
        </p:txBody>
      </p:sp>
      <p:sp>
        <p:nvSpPr>
          <p:cNvPr id="6" name="Footer Placeholder 5">
            <a:extLst>
              <a:ext uri="{FF2B5EF4-FFF2-40B4-BE49-F238E27FC236}">
                <a16:creationId xmlns:a16="http://schemas.microsoft.com/office/drawing/2014/main" id="{75F15E06-C05A-AA45-92B0-FFA3742C73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35F6A82-DC2A-5F40-BE6E-DAFAD7D96B2D}"/>
              </a:ext>
            </a:extLst>
          </p:cNvPr>
          <p:cNvSpPr>
            <a:spLocks noGrp="1"/>
          </p:cNvSpPr>
          <p:nvPr>
            <p:ph type="sldNum" sz="quarter" idx="12"/>
          </p:nvPr>
        </p:nvSpPr>
        <p:spPr/>
        <p:txBody>
          <a:bodyPr/>
          <a:lstStyle/>
          <a:p>
            <a:fld id="{C5C4561F-25C4-C64A-926E-FEF3393BD9A8}" type="slidenum">
              <a:rPr lang="en-US" smtClean="0"/>
              <a:t>‹#›</a:t>
            </a:fld>
            <a:endParaRPr lang="en-US" dirty="0"/>
          </a:p>
        </p:txBody>
      </p:sp>
    </p:spTree>
    <p:extLst>
      <p:ext uri="{BB962C8B-B14F-4D97-AF65-F5344CB8AC3E}">
        <p14:creationId xmlns:p14="http://schemas.microsoft.com/office/powerpoint/2010/main" val="14603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3F55-1ECE-174E-870D-F9FFDA5996E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81E1635B-EE5E-A64E-91D0-0B85355954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2187C9-6EA1-E14D-8C9D-5FADC39468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92726B9-7313-2546-A1E7-7D6A8827AFCF}"/>
              </a:ext>
            </a:extLst>
          </p:cNvPr>
          <p:cNvSpPr>
            <a:spLocks noGrp="1"/>
          </p:cNvSpPr>
          <p:nvPr>
            <p:ph type="dt" sz="half" idx="10"/>
          </p:nvPr>
        </p:nvSpPr>
        <p:spPr/>
        <p:txBody>
          <a:bodyPr/>
          <a:lstStyle/>
          <a:p>
            <a:fld id="{FDECCA02-0FD3-4041-8F7D-437C0EF438EB}" type="datetimeFigureOut">
              <a:rPr lang="en-US" smtClean="0"/>
              <a:t>3/13/21</a:t>
            </a:fld>
            <a:endParaRPr lang="en-US" dirty="0"/>
          </a:p>
        </p:txBody>
      </p:sp>
      <p:sp>
        <p:nvSpPr>
          <p:cNvPr id="6" name="Footer Placeholder 5">
            <a:extLst>
              <a:ext uri="{FF2B5EF4-FFF2-40B4-BE49-F238E27FC236}">
                <a16:creationId xmlns:a16="http://schemas.microsoft.com/office/drawing/2014/main" id="{6CF53B4F-BAB3-7341-898F-6F4AA3F0B36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52E4CE3-4AE0-DE4B-B3F4-4338F89DBB0B}"/>
              </a:ext>
            </a:extLst>
          </p:cNvPr>
          <p:cNvSpPr>
            <a:spLocks noGrp="1"/>
          </p:cNvSpPr>
          <p:nvPr>
            <p:ph type="sldNum" sz="quarter" idx="12"/>
          </p:nvPr>
        </p:nvSpPr>
        <p:spPr/>
        <p:txBody>
          <a:bodyPr/>
          <a:lstStyle/>
          <a:p>
            <a:fld id="{C5C4561F-25C4-C64A-926E-FEF3393BD9A8}" type="slidenum">
              <a:rPr lang="en-US" smtClean="0"/>
              <a:t>‹#›</a:t>
            </a:fld>
            <a:endParaRPr lang="en-US" dirty="0"/>
          </a:p>
        </p:txBody>
      </p:sp>
    </p:spTree>
    <p:extLst>
      <p:ext uri="{BB962C8B-B14F-4D97-AF65-F5344CB8AC3E}">
        <p14:creationId xmlns:p14="http://schemas.microsoft.com/office/powerpoint/2010/main" val="3085674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D4AD85-22E1-884C-AEDA-C611DF8740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8D47695-ED75-7241-8FFF-6B05FDD4F3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43CE33D-CAA0-5542-B7FA-5AA60C07AE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ECCA02-0FD3-4041-8F7D-437C0EF438EB}" type="datetimeFigureOut">
              <a:rPr lang="en-US" smtClean="0"/>
              <a:t>3/13/21</a:t>
            </a:fld>
            <a:endParaRPr lang="en-US" dirty="0"/>
          </a:p>
        </p:txBody>
      </p:sp>
      <p:sp>
        <p:nvSpPr>
          <p:cNvPr id="5" name="Footer Placeholder 4">
            <a:extLst>
              <a:ext uri="{FF2B5EF4-FFF2-40B4-BE49-F238E27FC236}">
                <a16:creationId xmlns:a16="http://schemas.microsoft.com/office/drawing/2014/main" id="{92068EFB-0267-3241-A047-ED9EF8DDE9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386D5CC-5287-2247-8FD2-32F94BF275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C4561F-25C4-C64A-926E-FEF3393BD9A8}" type="slidenum">
              <a:rPr lang="en-US" smtClean="0"/>
              <a:t>‹#›</a:t>
            </a:fld>
            <a:endParaRPr lang="en-US" dirty="0"/>
          </a:p>
        </p:txBody>
      </p:sp>
    </p:spTree>
    <p:extLst>
      <p:ext uri="{BB962C8B-B14F-4D97-AF65-F5344CB8AC3E}">
        <p14:creationId xmlns:p14="http://schemas.microsoft.com/office/powerpoint/2010/main" val="1499287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BB937-EEDD-934F-B487-3043F22E271C}"/>
              </a:ext>
            </a:extLst>
          </p:cNvPr>
          <p:cNvSpPr>
            <a:spLocks noGrp="1"/>
          </p:cNvSpPr>
          <p:nvPr>
            <p:ph type="ctrTitle"/>
          </p:nvPr>
        </p:nvSpPr>
        <p:spPr>
          <a:xfrm>
            <a:off x="638620" y="863695"/>
            <a:ext cx="3511233" cy="3779995"/>
          </a:xfrm>
        </p:spPr>
        <p:txBody>
          <a:bodyPr anchor="ctr">
            <a:normAutofit/>
          </a:bodyPr>
          <a:lstStyle/>
          <a:p>
            <a:pPr algn="ctr"/>
            <a:r>
              <a:rPr lang="en-US" sz="5000" dirty="0">
                <a:solidFill>
                  <a:schemeClr val="bg1"/>
                </a:solidFill>
                <a:latin typeface="Cambria" panose="02040503050406030204" pitchFamily="18" charset="0"/>
              </a:rPr>
              <a:t>Shalom  School Of Theology</a:t>
            </a:r>
            <a:br>
              <a:rPr lang="en-US" sz="5000" dirty="0">
                <a:solidFill>
                  <a:schemeClr val="bg1"/>
                </a:solidFill>
                <a:latin typeface="Cambria" panose="02040503050406030204" pitchFamily="18" charset="0"/>
              </a:rPr>
            </a:br>
            <a:r>
              <a:rPr lang="en-US" sz="5000" dirty="0">
                <a:solidFill>
                  <a:schemeClr val="bg1"/>
                </a:solidFill>
                <a:latin typeface="Cambria" panose="02040503050406030204" pitchFamily="18" charset="0"/>
              </a:rPr>
              <a:t>(SSOT)</a:t>
            </a:r>
          </a:p>
        </p:txBody>
      </p:sp>
      <p:sp>
        <p:nvSpPr>
          <p:cNvPr id="3" name="Subtitle 2">
            <a:extLst>
              <a:ext uri="{FF2B5EF4-FFF2-40B4-BE49-F238E27FC236}">
                <a16:creationId xmlns:a16="http://schemas.microsoft.com/office/drawing/2014/main" id="{C0F2F14A-6E42-0C47-AE46-CDF8D7E1D9BB}"/>
              </a:ext>
            </a:extLst>
          </p:cNvPr>
          <p:cNvSpPr>
            <a:spLocks noGrp="1"/>
          </p:cNvSpPr>
          <p:nvPr>
            <p:ph type="subTitle" idx="1"/>
          </p:nvPr>
        </p:nvSpPr>
        <p:spPr>
          <a:xfrm>
            <a:off x="638621" y="4739780"/>
            <a:ext cx="3511233" cy="1523860"/>
          </a:xfrm>
        </p:spPr>
        <p:txBody>
          <a:bodyPr anchor="t">
            <a:noAutofit/>
          </a:bodyPr>
          <a:lstStyle/>
          <a:p>
            <a:pPr algn="ctr"/>
            <a:r>
              <a:rPr lang="en-US" sz="3000" dirty="0">
                <a:solidFill>
                  <a:srgbClr val="FFFF00"/>
                </a:solidFill>
              </a:rPr>
              <a:t>Some Tools You Need To Interpret . . .  </a:t>
            </a:r>
            <a:r>
              <a:rPr lang="en-US" sz="3000" i="1" dirty="0">
                <a:solidFill>
                  <a:srgbClr val="FFFF00"/>
                </a:solidFill>
              </a:rPr>
              <a:t>Narratives</a:t>
            </a:r>
            <a:endParaRPr lang="en-US" sz="3000" dirty="0">
              <a:solidFill>
                <a:srgbClr val="FFFF00"/>
              </a:solidFill>
            </a:endParaRPr>
          </a:p>
        </p:txBody>
      </p:sp>
      <p:pic>
        <p:nvPicPr>
          <p:cNvPr id="4" name="Picture 3">
            <a:extLst>
              <a:ext uri="{FF2B5EF4-FFF2-40B4-BE49-F238E27FC236}">
                <a16:creationId xmlns:a16="http://schemas.microsoft.com/office/drawing/2014/main" id="{A0AAED4B-93B9-45FA-94C5-7767A49382DD}"/>
              </a:ext>
            </a:extLst>
          </p:cNvPr>
          <p:cNvPicPr>
            <a:picLocks noChangeAspect="1"/>
          </p:cNvPicPr>
          <p:nvPr/>
        </p:nvPicPr>
        <p:blipFill rotWithShape="1">
          <a:blip r:embed="rId2"/>
          <a:srcRect l="8821" r="8746"/>
          <a:stretch/>
        </p:blipFill>
        <p:spPr>
          <a:xfrm>
            <a:off x="4654295" y="10"/>
            <a:ext cx="7537705" cy="6857990"/>
          </a:xfrm>
          <a:prstGeom prst="rect">
            <a:avLst/>
          </a:prstGeom>
        </p:spPr>
      </p:pic>
    </p:spTree>
    <p:extLst>
      <p:ext uri="{BB962C8B-B14F-4D97-AF65-F5344CB8AC3E}">
        <p14:creationId xmlns:p14="http://schemas.microsoft.com/office/powerpoint/2010/main" val="2354256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E357-54F3-9E41-AE1A-69947AD8B003}"/>
              </a:ext>
            </a:extLst>
          </p:cNvPr>
          <p:cNvSpPr>
            <a:spLocks noGrp="1"/>
          </p:cNvSpPr>
          <p:nvPr>
            <p:ph type="title"/>
          </p:nvPr>
        </p:nvSpPr>
        <p:spPr>
          <a:xfrm>
            <a:off x="0" y="0"/>
            <a:ext cx="12191999" cy="882650"/>
          </a:xfrm>
        </p:spPr>
        <p:txBody>
          <a:bodyPr>
            <a:normAutofit/>
          </a:bodyPr>
          <a:lstStyle/>
          <a:p>
            <a:pPr algn="ctr"/>
            <a:r>
              <a:rPr lang="en-US" sz="3200" b="1" dirty="0">
                <a:latin typeface="Cambria" panose="02040503050406030204" pitchFamily="18" charset="0"/>
              </a:rPr>
              <a:t>Grappling With Old Testament Narratives</a:t>
            </a:r>
          </a:p>
        </p:txBody>
      </p:sp>
      <p:sp>
        <p:nvSpPr>
          <p:cNvPr id="4" name="TextBox 3">
            <a:extLst>
              <a:ext uri="{FF2B5EF4-FFF2-40B4-BE49-F238E27FC236}">
                <a16:creationId xmlns:a16="http://schemas.microsoft.com/office/drawing/2014/main" id="{10CB421B-9812-7244-AB44-216137A206B1}"/>
              </a:ext>
            </a:extLst>
          </p:cNvPr>
          <p:cNvSpPr txBox="1"/>
          <p:nvPr/>
        </p:nvSpPr>
        <p:spPr>
          <a:xfrm>
            <a:off x="191530" y="1203926"/>
            <a:ext cx="843431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solidFill>
                  <a:srgbClr val="7030A0"/>
                </a:solidFill>
                <a:latin typeface="Cambria" panose="02040503050406030204" pitchFamily="18" charset="0"/>
              </a:rPr>
              <a:t>Locate And Observe The Narrator</a:t>
            </a:r>
          </a:p>
        </p:txBody>
      </p:sp>
      <p:sp>
        <p:nvSpPr>
          <p:cNvPr id="8" name="TextBox 7">
            <a:extLst>
              <a:ext uri="{FF2B5EF4-FFF2-40B4-BE49-F238E27FC236}">
                <a16:creationId xmlns:a16="http://schemas.microsoft.com/office/drawing/2014/main" id="{F3C417DA-0708-594E-A61A-F0502F400540}"/>
              </a:ext>
            </a:extLst>
          </p:cNvPr>
          <p:cNvSpPr txBox="1"/>
          <p:nvPr/>
        </p:nvSpPr>
        <p:spPr>
          <a:xfrm>
            <a:off x="0" y="590262"/>
            <a:ext cx="12191999"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1 SAMUEL 17</a:t>
            </a:r>
          </a:p>
        </p:txBody>
      </p:sp>
      <p:sp>
        <p:nvSpPr>
          <p:cNvPr id="9" name="TextBox 8">
            <a:extLst>
              <a:ext uri="{FF2B5EF4-FFF2-40B4-BE49-F238E27FC236}">
                <a16:creationId xmlns:a16="http://schemas.microsoft.com/office/drawing/2014/main" id="{CD2C47BC-E69B-FF4D-9E9C-5138056C77B1}"/>
              </a:ext>
            </a:extLst>
          </p:cNvPr>
          <p:cNvSpPr txBox="1"/>
          <p:nvPr/>
        </p:nvSpPr>
        <p:spPr>
          <a:xfrm>
            <a:off x="633489" y="1765299"/>
            <a:ext cx="11558509" cy="584775"/>
          </a:xfrm>
          <a:prstGeom prst="rect">
            <a:avLst/>
          </a:prstGeom>
          <a:noFill/>
        </p:spPr>
        <p:txBody>
          <a:bodyPr wrap="square" rtlCol="0">
            <a:spAutoFit/>
          </a:bodyPr>
          <a:lstStyle/>
          <a:p>
            <a:r>
              <a:rPr lang="en-GB" sz="3200" b="1" dirty="0">
                <a:solidFill>
                  <a:srgbClr val="7030A0"/>
                </a:solidFill>
                <a:latin typeface="Cambria" panose="02040503050406030204" pitchFamily="18" charset="0"/>
              </a:rPr>
              <a:t>Why did the narrator choose to tell this story? </a:t>
            </a:r>
            <a:endParaRPr lang="en-US" sz="3200" b="1" dirty="0">
              <a:solidFill>
                <a:srgbClr val="7030A0"/>
              </a:solidFill>
              <a:latin typeface="Cambria" panose="02040503050406030204" pitchFamily="18" charset="0"/>
            </a:endParaRPr>
          </a:p>
        </p:txBody>
      </p:sp>
      <p:sp>
        <p:nvSpPr>
          <p:cNvPr id="19" name="TextBox 18">
            <a:extLst>
              <a:ext uri="{FF2B5EF4-FFF2-40B4-BE49-F238E27FC236}">
                <a16:creationId xmlns:a16="http://schemas.microsoft.com/office/drawing/2014/main" id="{2FF41081-0528-9A40-AF22-D7E7539CC309}"/>
              </a:ext>
            </a:extLst>
          </p:cNvPr>
          <p:cNvSpPr txBox="1"/>
          <p:nvPr/>
        </p:nvSpPr>
        <p:spPr>
          <a:xfrm>
            <a:off x="633491" y="2326672"/>
            <a:ext cx="11558509" cy="584775"/>
          </a:xfrm>
          <a:prstGeom prst="rect">
            <a:avLst/>
          </a:prstGeom>
          <a:noFill/>
        </p:spPr>
        <p:txBody>
          <a:bodyPr wrap="square" rtlCol="0">
            <a:spAutoFit/>
          </a:bodyPr>
          <a:lstStyle/>
          <a:p>
            <a:r>
              <a:rPr lang="en-GB" sz="3200" b="1" dirty="0">
                <a:solidFill>
                  <a:srgbClr val="7030A0"/>
                </a:solidFill>
                <a:latin typeface="Cambria" panose="02040503050406030204" pitchFamily="18" charset="0"/>
              </a:rPr>
              <a:t>Why did he do it in this way? </a:t>
            </a:r>
            <a:endParaRPr lang="en-US" sz="3200" b="1" dirty="0">
              <a:solidFill>
                <a:srgbClr val="7030A0"/>
              </a:solidFill>
              <a:latin typeface="Cambria" panose="02040503050406030204" pitchFamily="18" charset="0"/>
            </a:endParaRPr>
          </a:p>
        </p:txBody>
      </p:sp>
      <p:sp>
        <p:nvSpPr>
          <p:cNvPr id="3" name="Rectangle 2">
            <a:extLst>
              <a:ext uri="{FF2B5EF4-FFF2-40B4-BE49-F238E27FC236}">
                <a16:creationId xmlns:a16="http://schemas.microsoft.com/office/drawing/2014/main" id="{AC53F91B-2B7A-3E4C-BED5-F83682636B65}"/>
              </a:ext>
            </a:extLst>
          </p:cNvPr>
          <p:cNvSpPr/>
          <p:nvPr/>
        </p:nvSpPr>
        <p:spPr>
          <a:xfrm>
            <a:off x="441960" y="2934211"/>
            <a:ext cx="11750038" cy="584775"/>
          </a:xfrm>
          <a:prstGeom prst="rect">
            <a:avLst/>
          </a:prstGeom>
        </p:spPr>
        <p:txBody>
          <a:bodyPr wrap="square">
            <a:spAutoFit/>
          </a:bodyPr>
          <a:lstStyle/>
          <a:p>
            <a:pPr algn="ctr"/>
            <a:r>
              <a:rPr lang="en-US" sz="3200" b="1" dirty="0">
                <a:solidFill>
                  <a:srgbClr val="00B050"/>
                </a:solidFill>
                <a:latin typeface="Cambria" panose="02040503050406030204" pitchFamily="18" charset="0"/>
                <a:ea typeface="SimSun" panose="02010600030101010101" pitchFamily="2" charset="-122"/>
                <a:cs typeface="Times New Roman" panose="02020603050405020304" pitchFamily="18" charset="0"/>
              </a:rPr>
              <a:t>Repeating Key Themes</a:t>
            </a:r>
            <a:endParaRPr lang="en-US" sz="3200" b="1" dirty="0">
              <a:solidFill>
                <a:srgbClr val="00B050"/>
              </a:solidFill>
            </a:endParaRPr>
          </a:p>
        </p:txBody>
      </p:sp>
      <p:sp>
        <p:nvSpPr>
          <p:cNvPr id="5" name="Rectangle 4">
            <a:extLst>
              <a:ext uri="{FF2B5EF4-FFF2-40B4-BE49-F238E27FC236}">
                <a16:creationId xmlns:a16="http://schemas.microsoft.com/office/drawing/2014/main" id="{7DD3C788-D1BA-9541-A992-3CC8BA38EA7B}"/>
              </a:ext>
            </a:extLst>
          </p:cNvPr>
          <p:cNvSpPr/>
          <p:nvPr/>
        </p:nvSpPr>
        <p:spPr>
          <a:xfrm>
            <a:off x="191530" y="3656528"/>
            <a:ext cx="11430000" cy="1677382"/>
          </a:xfrm>
          <a:prstGeom prst="rect">
            <a:avLst/>
          </a:prstGeom>
        </p:spPr>
        <p:txBody>
          <a:bodyPr wrap="square">
            <a:spAutoFit/>
          </a:bodyPr>
          <a:lstStyle/>
          <a:p>
            <a:pPr algn="ctr"/>
            <a:r>
              <a:rPr lang="en-SG" sz="2500" b="1" i="1" baseline="30000" dirty="0">
                <a:solidFill>
                  <a:srgbClr val="00B050"/>
                </a:solidFill>
                <a:latin typeface="Cambria" panose="02040503050406030204" pitchFamily="18" charset="0"/>
              </a:rPr>
              <a:t> </a:t>
            </a:r>
            <a:r>
              <a:rPr lang="en-SG" sz="2500" b="1" i="1" dirty="0">
                <a:solidFill>
                  <a:srgbClr val="00B050"/>
                </a:solidFill>
                <a:latin typeface="Cambria" panose="02040503050406030204" pitchFamily="18" charset="0"/>
              </a:rPr>
              <a:t>In those days there was no king in Israel;</a:t>
            </a:r>
          </a:p>
          <a:p>
            <a:pPr algn="ctr"/>
            <a:r>
              <a:rPr lang="en-SG" sz="2500" b="1" i="1" dirty="0">
                <a:solidFill>
                  <a:srgbClr val="00B050"/>
                </a:solidFill>
                <a:latin typeface="Cambria" panose="02040503050406030204" pitchFamily="18" charset="0"/>
              </a:rPr>
              <a:t> everyone did what was right in his own eyes.</a:t>
            </a:r>
          </a:p>
          <a:p>
            <a:pPr algn="ctr"/>
            <a:endParaRPr lang="en-SG" sz="2500" b="1" i="1" u="none" strike="noStrike" dirty="0">
              <a:solidFill>
                <a:srgbClr val="00B050"/>
              </a:solidFill>
              <a:effectLst/>
              <a:latin typeface="Cambria" panose="02040503050406030204" pitchFamily="18" charset="0"/>
            </a:endParaRPr>
          </a:p>
          <a:p>
            <a:pPr algn="ctr"/>
            <a:r>
              <a:rPr lang="en-SG" sz="2500" b="1" dirty="0">
                <a:solidFill>
                  <a:srgbClr val="00B050"/>
                </a:solidFill>
                <a:latin typeface="Cambria" panose="02040503050406030204" pitchFamily="18" charset="0"/>
              </a:rPr>
              <a:t>(JUDGES 17:1, </a:t>
            </a:r>
            <a:r>
              <a:rPr lang="en-GB" sz="2500" b="1" dirty="0">
                <a:solidFill>
                  <a:srgbClr val="00B050"/>
                </a:solidFill>
                <a:latin typeface="Cambria" panose="02040503050406030204" pitchFamily="18" charset="0"/>
              </a:rPr>
              <a:t>18:1, 19:1, 21:25)</a:t>
            </a:r>
            <a:r>
              <a:rPr lang="en-SG" sz="2500" b="1" dirty="0">
                <a:solidFill>
                  <a:srgbClr val="00B050"/>
                </a:solidFill>
                <a:latin typeface="Cambria" panose="02040503050406030204" pitchFamily="18" charset="0"/>
              </a:rPr>
              <a:t> </a:t>
            </a:r>
            <a:endParaRPr lang="en-SG" sz="2500" b="1" u="none" strike="noStrike" dirty="0">
              <a:solidFill>
                <a:srgbClr val="00B050"/>
              </a:solidFill>
              <a:effectLst/>
              <a:latin typeface="Cambria" panose="02040503050406030204" pitchFamily="18" charset="0"/>
            </a:endParaRPr>
          </a:p>
        </p:txBody>
      </p:sp>
    </p:spTree>
    <p:extLst>
      <p:ext uri="{BB962C8B-B14F-4D97-AF65-F5344CB8AC3E}">
        <p14:creationId xmlns:p14="http://schemas.microsoft.com/office/powerpoint/2010/main" val="882267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E357-54F3-9E41-AE1A-69947AD8B003}"/>
              </a:ext>
            </a:extLst>
          </p:cNvPr>
          <p:cNvSpPr>
            <a:spLocks noGrp="1"/>
          </p:cNvSpPr>
          <p:nvPr>
            <p:ph type="title"/>
          </p:nvPr>
        </p:nvSpPr>
        <p:spPr>
          <a:xfrm>
            <a:off x="0" y="0"/>
            <a:ext cx="12191999" cy="882650"/>
          </a:xfrm>
        </p:spPr>
        <p:txBody>
          <a:bodyPr>
            <a:normAutofit/>
          </a:bodyPr>
          <a:lstStyle/>
          <a:p>
            <a:pPr algn="ctr"/>
            <a:r>
              <a:rPr lang="en-US" sz="3200" b="1" dirty="0">
                <a:latin typeface="Cambria" panose="02040503050406030204" pitchFamily="18" charset="0"/>
              </a:rPr>
              <a:t>Grappling With Old Testament Narratives</a:t>
            </a:r>
          </a:p>
        </p:txBody>
      </p:sp>
      <p:sp>
        <p:nvSpPr>
          <p:cNvPr id="4" name="TextBox 3">
            <a:extLst>
              <a:ext uri="{FF2B5EF4-FFF2-40B4-BE49-F238E27FC236}">
                <a16:creationId xmlns:a16="http://schemas.microsoft.com/office/drawing/2014/main" id="{10CB421B-9812-7244-AB44-216137A206B1}"/>
              </a:ext>
            </a:extLst>
          </p:cNvPr>
          <p:cNvSpPr txBox="1"/>
          <p:nvPr/>
        </p:nvSpPr>
        <p:spPr>
          <a:xfrm>
            <a:off x="191530" y="1203926"/>
            <a:ext cx="843431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solidFill>
                  <a:srgbClr val="7030A0"/>
                </a:solidFill>
                <a:latin typeface="Cambria" panose="02040503050406030204" pitchFamily="18" charset="0"/>
              </a:rPr>
              <a:t>Locate And Observe The Narrator</a:t>
            </a:r>
          </a:p>
        </p:txBody>
      </p:sp>
      <p:sp>
        <p:nvSpPr>
          <p:cNvPr id="8" name="TextBox 7">
            <a:extLst>
              <a:ext uri="{FF2B5EF4-FFF2-40B4-BE49-F238E27FC236}">
                <a16:creationId xmlns:a16="http://schemas.microsoft.com/office/drawing/2014/main" id="{F3C417DA-0708-594E-A61A-F0502F400540}"/>
              </a:ext>
            </a:extLst>
          </p:cNvPr>
          <p:cNvSpPr txBox="1"/>
          <p:nvPr/>
        </p:nvSpPr>
        <p:spPr>
          <a:xfrm>
            <a:off x="0" y="590262"/>
            <a:ext cx="12191999"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1 SAMUEL 17</a:t>
            </a:r>
          </a:p>
        </p:txBody>
      </p:sp>
      <p:sp>
        <p:nvSpPr>
          <p:cNvPr id="9" name="TextBox 8">
            <a:extLst>
              <a:ext uri="{FF2B5EF4-FFF2-40B4-BE49-F238E27FC236}">
                <a16:creationId xmlns:a16="http://schemas.microsoft.com/office/drawing/2014/main" id="{CD2C47BC-E69B-FF4D-9E9C-5138056C77B1}"/>
              </a:ext>
            </a:extLst>
          </p:cNvPr>
          <p:cNvSpPr txBox="1"/>
          <p:nvPr/>
        </p:nvSpPr>
        <p:spPr>
          <a:xfrm>
            <a:off x="633489" y="1765299"/>
            <a:ext cx="11558509" cy="584775"/>
          </a:xfrm>
          <a:prstGeom prst="rect">
            <a:avLst/>
          </a:prstGeom>
          <a:noFill/>
        </p:spPr>
        <p:txBody>
          <a:bodyPr wrap="square" rtlCol="0">
            <a:spAutoFit/>
          </a:bodyPr>
          <a:lstStyle/>
          <a:p>
            <a:r>
              <a:rPr lang="en-GB" sz="3200" b="1" dirty="0">
                <a:solidFill>
                  <a:srgbClr val="7030A0"/>
                </a:solidFill>
                <a:latin typeface="Cambria" panose="02040503050406030204" pitchFamily="18" charset="0"/>
              </a:rPr>
              <a:t>Why did the narrator choose to tell this story? </a:t>
            </a:r>
            <a:endParaRPr lang="en-US" sz="3200" b="1" dirty="0">
              <a:solidFill>
                <a:srgbClr val="7030A0"/>
              </a:solidFill>
              <a:latin typeface="Cambria" panose="02040503050406030204" pitchFamily="18" charset="0"/>
            </a:endParaRPr>
          </a:p>
        </p:txBody>
      </p:sp>
      <p:sp>
        <p:nvSpPr>
          <p:cNvPr id="19" name="TextBox 18">
            <a:extLst>
              <a:ext uri="{FF2B5EF4-FFF2-40B4-BE49-F238E27FC236}">
                <a16:creationId xmlns:a16="http://schemas.microsoft.com/office/drawing/2014/main" id="{2FF41081-0528-9A40-AF22-D7E7539CC309}"/>
              </a:ext>
            </a:extLst>
          </p:cNvPr>
          <p:cNvSpPr txBox="1"/>
          <p:nvPr/>
        </p:nvSpPr>
        <p:spPr>
          <a:xfrm>
            <a:off x="633491" y="2326672"/>
            <a:ext cx="11558509" cy="584775"/>
          </a:xfrm>
          <a:prstGeom prst="rect">
            <a:avLst/>
          </a:prstGeom>
          <a:noFill/>
        </p:spPr>
        <p:txBody>
          <a:bodyPr wrap="square" rtlCol="0">
            <a:spAutoFit/>
          </a:bodyPr>
          <a:lstStyle/>
          <a:p>
            <a:r>
              <a:rPr lang="en-GB" sz="3200" b="1" dirty="0">
                <a:solidFill>
                  <a:srgbClr val="7030A0"/>
                </a:solidFill>
                <a:latin typeface="Cambria" panose="02040503050406030204" pitchFamily="18" charset="0"/>
              </a:rPr>
              <a:t>Why did he do it in this way? </a:t>
            </a:r>
            <a:endParaRPr lang="en-US" sz="3200" b="1" dirty="0">
              <a:solidFill>
                <a:srgbClr val="7030A0"/>
              </a:solidFill>
              <a:latin typeface="Cambria" panose="02040503050406030204" pitchFamily="18" charset="0"/>
            </a:endParaRPr>
          </a:p>
        </p:txBody>
      </p:sp>
      <p:sp>
        <p:nvSpPr>
          <p:cNvPr id="3" name="Rectangle 2">
            <a:extLst>
              <a:ext uri="{FF2B5EF4-FFF2-40B4-BE49-F238E27FC236}">
                <a16:creationId xmlns:a16="http://schemas.microsoft.com/office/drawing/2014/main" id="{AC53F91B-2B7A-3E4C-BED5-F83682636B65}"/>
              </a:ext>
            </a:extLst>
          </p:cNvPr>
          <p:cNvSpPr/>
          <p:nvPr/>
        </p:nvSpPr>
        <p:spPr>
          <a:xfrm>
            <a:off x="441960" y="2934211"/>
            <a:ext cx="11750038" cy="584775"/>
          </a:xfrm>
          <a:prstGeom prst="rect">
            <a:avLst/>
          </a:prstGeom>
        </p:spPr>
        <p:txBody>
          <a:bodyPr wrap="square">
            <a:spAutoFit/>
          </a:bodyPr>
          <a:lstStyle/>
          <a:p>
            <a:pPr algn="ctr"/>
            <a:r>
              <a:rPr lang="en-US" sz="3200" b="1" dirty="0">
                <a:solidFill>
                  <a:srgbClr val="00B050"/>
                </a:solidFill>
                <a:latin typeface="Cambria" panose="02040503050406030204" pitchFamily="18" charset="0"/>
                <a:ea typeface="SimSun" panose="02010600030101010101" pitchFamily="2" charset="-122"/>
                <a:cs typeface="Times New Roman" panose="02020603050405020304" pitchFamily="18" charset="0"/>
              </a:rPr>
              <a:t>Proportion and Emphasis</a:t>
            </a:r>
            <a:endParaRPr lang="en-US" sz="3200" b="1" dirty="0">
              <a:solidFill>
                <a:srgbClr val="00B050"/>
              </a:solidFill>
            </a:endParaRPr>
          </a:p>
        </p:txBody>
      </p:sp>
      <p:sp>
        <p:nvSpPr>
          <p:cNvPr id="5" name="Rectangle 4">
            <a:extLst>
              <a:ext uri="{FF2B5EF4-FFF2-40B4-BE49-F238E27FC236}">
                <a16:creationId xmlns:a16="http://schemas.microsoft.com/office/drawing/2014/main" id="{7DD3C788-D1BA-9541-A992-3CC8BA38EA7B}"/>
              </a:ext>
            </a:extLst>
          </p:cNvPr>
          <p:cNvSpPr/>
          <p:nvPr/>
        </p:nvSpPr>
        <p:spPr>
          <a:xfrm>
            <a:off x="191530" y="3656528"/>
            <a:ext cx="11430000" cy="1523494"/>
          </a:xfrm>
          <a:prstGeom prst="rect">
            <a:avLst/>
          </a:prstGeom>
        </p:spPr>
        <p:txBody>
          <a:bodyPr wrap="square">
            <a:spAutoFit/>
          </a:bodyPr>
          <a:lstStyle/>
          <a:p>
            <a:pPr algn="ctr"/>
            <a:r>
              <a:rPr lang="en-GB" sz="2500" b="1" dirty="0">
                <a:solidFill>
                  <a:srgbClr val="00B050"/>
                </a:solidFill>
                <a:latin typeface="Cambria" panose="02040503050406030204" pitchFamily="18" charset="0"/>
              </a:rPr>
              <a:t>1 SAMUEL 17:4-7</a:t>
            </a:r>
          </a:p>
          <a:p>
            <a:pPr algn="ctr"/>
            <a:r>
              <a:rPr lang="en-GB" sz="2500" b="1" i="1" dirty="0">
                <a:solidFill>
                  <a:srgbClr val="00B050"/>
                </a:solidFill>
                <a:latin typeface="Cambria" panose="02040503050406030204" pitchFamily="18" charset="0"/>
              </a:rPr>
              <a:t>contrast</a:t>
            </a:r>
          </a:p>
          <a:p>
            <a:pPr algn="ctr"/>
            <a:r>
              <a:rPr lang="en-GB" sz="2500" b="1" dirty="0">
                <a:solidFill>
                  <a:srgbClr val="00B050"/>
                </a:solidFill>
                <a:latin typeface="Cambria" panose="02040503050406030204" pitchFamily="18" charset="0"/>
              </a:rPr>
              <a:t> 1 SAMUEL 17:38-39</a:t>
            </a:r>
          </a:p>
          <a:p>
            <a:endParaRPr lang="en-SG" dirty="0"/>
          </a:p>
        </p:txBody>
      </p:sp>
    </p:spTree>
    <p:extLst>
      <p:ext uri="{BB962C8B-B14F-4D97-AF65-F5344CB8AC3E}">
        <p14:creationId xmlns:p14="http://schemas.microsoft.com/office/powerpoint/2010/main" val="1433839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E357-54F3-9E41-AE1A-69947AD8B003}"/>
              </a:ext>
            </a:extLst>
          </p:cNvPr>
          <p:cNvSpPr>
            <a:spLocks noGrp="1"/>
          </p:cNvSpPr>
          <p:nvPr>
            <p:ph type="title"/>
          </p:nvPr>
        </p:nvSpPr>
        <p:spPr>
          <a:xfrm>
            <a:off x="0" y="0"/>
            <a:ext cx="12191999" cy="882650"/>
          </a:xfrm>
        </p:spPr>
        <p:txBody>
          <a:bodyPr>
            <a:normAutofit/>
          </a:bodyPr>
          <a:lstStyle/>
          <a:p>
            <a:pPr algn="ctr"/>
            <a:r>
              <a:rPr lang="en-US" sz="3200" b="1" dirty="0">
                <a:latin typeface="Cambria" panose="02040503050406030204" pitchFamily="18" charset="0"/>
              </a:rPr>
              <a:t>Grappling With Old Testament Narratives</a:t>
            </a:r>
          </a:p>
        </p:txBody>
      </p:sp>
      <p:sp>
        <p:nvSpPr>
          <p:cNvPr id="4" name="TextBox 3">
            <a:extLst>
              <a:ext uri="{FF2B5EF4-FFF2-40B4-BE49-F238E27FC236}">
                <a16:creationId xmlns:a16="http://schemas.microsoft.com/office/drawing/2014/main" id="{10CB421B-9812-7244-AB44-216137A206B1}"/>
              </a:ext>
            </a:extLst>
          </p:cNvPr>
          <p:cNvSpPr txBox="1"/>
          <p:nvPr/>
        </p:nvSpPr>
        <p:spPr>
          <a:xfrm>
            <a:off x="191530" y="1203926"/>
            <a:ext cx="843431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solidFill>
                  <a:srgbClr val="7030A0"/>
                </a:solidFill>
                <a:latin typeface="Cambria" panose="02040503050406030204" pitchFamily="18" charset="0"/>
              </a:rPr>
              <a:t>Locate And Observe The Narrator</a:t>
            </a:r>
          </a:p>
        </p:txBody>
      </p:sp>
      <p:sp>
        <p:nvSpPr>
          <p:cNvPr id="8" name="TextBox 7">
            <a:extLst>
              <a:ext uri="{FF2B5EF4-FFF2-40B4-BE49-F238E27FC236}">
                <a16:creationId xmlns:a16="http://schemas.microsoft.com/office/drawing/2014/main" id="{F3C417DA-0708-594E-A61A-F0502F400540}"/>
              </a:ext>
            </a:extLst>
          </p:cNvPr>
          <p:cNvSpPr txBox="1"/>
          <p:nvPr/>
        </p:nvSpPr>
        <p:spPr>
          <a:xfrm>
            <a:off x="0" y="590262"/>
            <a:ext cx="12191999"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1 SAMUEL 17</a:t>
            </a:r>
          </a:p>
        </p:txBody>
      </p:sp>
      <p:sp>
        <p:nvSpPr>
          <p:cNvPr id="9" name="TextBox 8">
            <a:extLst>
              <a:ext uri="{FF2B5EF4-FFF2-40B4-BE49-F238E27FC236}">
                <a16:creationId xmlns:a16="http://schemas.microsoft.com/office/drawing/2014/main" id="{CD2C47BC-E69B-FF4D-9E9C-5138056C77B1}"/>
              </a:ext>
            </a:extLst>
          </p:cNvPr>
          <p:cNvSpPr txBox="1"/>
          <p:nvPr/>
        </p:nvSpPr>
        <p:spPr>
          <a:xfrm>
            <a:off x="633489" y="1765299"/>
            <a:ext cx="11558509" cy="584775"/>
          </a:xfrm>
          <a:prstGeom prst="rect">
            <a:avLst/>
          </a:prstGeom>
          <a:noFill/>
        </p:spPr>
        <p:txBody>
          <a:bodyPr wrap="square" rtlCol="0">
            <a:spAutoFit/>
          </a:bodyPr>
          <a:lstStyle/>
          <a:p>
            <a:r>
              <a:rPr lang="en-GB" sz="3200" b="1" dirty="0">
                <a:solidFill>
                  <a:srgbClr val="7030A0"/>
                </a:solidFill>
                <a:latin typeface="Cambria" panose="02040503050406030204" pitchFamily="18" charset="0"/>
              </a:rPr>
              <a:t>Why did the narrator choose to tell this story? </a:t>
            </a:r>
            <a:endParaRPr lang="en-US" sz="3200" b="1" dirty="0">
              <a:solidFill>
                <a:srgbClr val="7030A0"/>
              </a:solidFill>
              <a:latin typeface="Cambria" panose="02040503050406030204" pitchFamily="18" charset="0"/>
            </a:endParaRPr>
          </a:p>
        </p:txBody>
      </p:sp>
      <p:sp>
        <p:nvSpPr>
          <p:cNvPr id="19" name="TextBox 18">
            <a:extLst>
              <a:ext uri="{FF2B5EF4-FFF2-40B4-BE49-F238E27FC236}">
                <a16:creationId xmlns:a16="http://schemas.microsoft.com/office/drawing/2014/main" id="{2FF41081-0528-9A40-AF22-D7E7539CC309}"/>
              </a:ext>
            </a:extLst>
          </p:cNvPr>
          <p:cNvSpPr txBox="1"/>
          <p:nvPr/>
        </p:nvSpPr>
        <p:spPr>
          <a:xfrm>
            <a:off x="633491" y="2326672"/>
            <a:ext cx="11558509" cy="584775"/>
          </a:xfrm>
          <a:prstGeom prst="rect">
            <a:avLst/>
          </a:prstGeom>
          <a:noFill/>
        </p:spPr>
        <p:txBody>
          <a:bodyPr wrap="square" rtlCol="0">
            <a:spAutoFit/>
          </a:bodyPr>
          <a:lstStyle/>
          <a:p>
            <a:r>
              <a:rPr lang="en-GB" sz="3200" b="1" dirty="0">
                <a:solidFill>
                  <a:srgbClr val="7030A0"/>
                </a:solidFill>
                <a:latin typeface="Cambria" panose="02040503050406030204" pitchFamily="18" charset="0"/>
              </a:rPr>
              <a:t>Why did he do it in this way? </a:t>
            </a:r>
            <a:endParaRPr lang="en-US" sz="3200" b="1" dirty="0">
              <a:solidFill>
                <a:srgbClr val="7030A0"/>
              </a:solidFill>
              <a:latin typeface="Cambria" panose="02040503050406030204" pitchFamily="18" charset="0"/>
            </a:endParaRPr>
          </a:p>
        </p:txBody>
      </p:sp>
      <p:sp>
        <p:nvSpPr>
          <p:cNvPr id="3" name="Rectangle 2">
            <a:extLst>
              <a:ext uri="{FF2B5EF4-FFF2-40B4-BE49-F238E27FC236}">
                <a16:creationId xmlns:a16="http://schemas.microsoft.com/office/drawing/2014/main" id="{AC53F91B-2B7A-3E4C-BED5-F83682636B65}"/>
              </a:ext>
            </a:extLst>
          </p:cNvPr>
          <p:cNvSpPr/>
          <p:nvPr/>
        </p:nvSpPr>
        <p:spPr>
          <a:xfrm>
            <a:off x="441960" y="2934211"/>
            <a:ext cx="11750038" cy="584775"/>
          </a:xfrm>
          <a:prstGeom prst="rect">
            <a:avLst/>
          </a:prstGeom>
        </p:spPr>
        <p:txBody>
          <a:bodyPr wrap="square">
            <a:spAutoFit/>
          </a:bodyPr>
          <a:lstStyle/>
          <a:p>
            <a:pPr algn="ctr"/>
            <a:r>
              <a:rPr lang="en-US" sz="3200" b="1" dirty="0">
                <a:solidFill>
                  <a:srgbClr val="00B050"/>
                </a:solidFill>
                <a:latin typeface="Cambria" panose="02040503050406030204" pitchFamily="18" charset="0"/>
                <a:ea typeface="SimSun" panose="02010600030101010101" pitchFamily="2" charset="-122"/>
                <a:cs typeface="Times New Roman" panose="02020603050405020304" pitchFamily="18" charset="0"/>
              </a:rPr>
              <a:t>Proportion and Emphasis</a:t>
            </a:r>
            <a:endParaRPr lang="en-US" sz="3200" b="1" dirty="0">
              <a:solidFill>
                <a:srgbClr val="00B050"/>
              </a:solidFill>
            </a:endParaRPr>
          </a:p>
        </p:txBody>
      </p:sp>
      <p:sp>
        <p:nvSpPr>
          <p:cNvPr id="5" name="Rectangle 4">
            <a:extLst>
              <a:ext uri="{FF2B5EF4-FFF2-40B4-BE49-F238E27FC236}">
                <a16:creationId xmlns:a16="http://schemas.microsoft.com/office/drawing/2014/main" id="{7DD3C788-D1BA-9541-A992-3CC8BA38EA7B}"/>
              </a:ext>
            </a:extLst>
          </p:cNvPr>
          <p:cNvSpPr/>
          <p:nvPr/>
        </p:nvSpPr>
        <p:spPr>
          <a:xfrm>
            <a:off x="191530" y="3656528"/>
            <a:ext cx="11430000" cy="1246495"/>
          </a:xfrm>
          <a:prstGeom prst="rect">
            <a:avLst/>
          </a:prstGeom>
        </p:spPr>
        <p:txBody>
          <a:bodyPr wrap="square">
            <a:spAutoFit/>
          </a:bodyPr>
          <a:lstStyle/>
          <a:p>
            <a:pPr algn="ctr"/>
            <a:r>
              <a:rPr lang="en-GB" sz="2500" b="1" dirty="0">
                <a:solidFill>
                  <a:srgbClr val="00B050"/>
                </a:solidFill>
                <a:latin typeface="Cambria" panose="02040503050406030204" pitchFamily="18" charset="0"/>
              </a:rPr>
              <a:t>1 SAMUEL 17:4-7</a:t>
            </a:r>
          </a:p>
          <a:p>
            <a:pPr algn="ctr"/>
            <a:r>
              <a:rPr lang="en-GB" sz="2500" b="1" i="1" dirty="0">
                <a:solidFill>
                  <a:srgbClr val="00B050"/>
                </a:solidFill>
                <a:latin typeface="Cambria" panose="02040503050406030204" pitchFamily="18" charset="0"/>
              </a:rPr>
              <a:t>contrast</a:t>
            </a:r>
          </a:p>
          <a:p>
            <a:pPr algn="ctr"/>
            <a:r>
              <a:rPr lang="en-GB" sz="2500" b="1" dirty="0">
                <a:solidFill>
                  <a:srgbClr val="00B050"/>
                </a:solidFill>
                <a:latin typeface="Cambria" panose="02040503050406030204" pitchFamily="18" charset="0"/>
              </a:rPr>
              <a:t> 1 SAMUEL 17:38-39</a:t>
            </a:r>
          </a:p>
        </p:txBody>
      </p:sp>
      <p:sp>
        <p:nvSpPr>
          <p:cNvPr id="6" name="Rectangle 5">
            <a:extLst>
              <a:ext uri="{FF2B5EF4-FFF2-40B4-BE49-F238E27FC236}">
                <a16:creationId xmlns:a16="http://schemas.microsoft.com/office/drawing/2014/main" id="{30C23CF7-E33A-A449-8675-9D320D8EF98C}"/>
              </a:ext>
            </a:extLst>
          </p:cNvPr>
          <p:cNvSpPr/>
          <p:nvPr/>
        </p:nvSpPr>
        <p:spPr>
          <a:xfrm>
            <a:off x="4373866" y="5654074"/>
            <a:ext cx="3065327" cy="477054"/>
          </a:xfrm>
          <a:prstGeom prst="rect">
            <a:avLst/>
          </a:prstGeom>
        </p:spPr>
        <p:txBody>
          <a:bodyPr wrap="none">
            <a:spAutoFit/>
          </a:bodyPr>
          <a:lstStyle/>
          <a:p>
            <a:pPr algn="ctr"/>
            <a:r>
              <a:rPr lang="en-GB" sz="2500" b="1" dirty="0">
                <a:solidFill>
                  <a:srgbClr val="00B050"/>
                </a:solidFill>
                <a:latin typeface="Cambria" panose="02040503050406030204" pitchFamily="18" charset="0"/>
              </a:rPr>
              <a:t>1 SAMUEL 17:34-37</a:t>
            </a:r>
          </a:p>
        </p:txBody>
      </p:sp>
    </p:spTree>
    <p:extLst>
      <p:ext uri="{BB962C8B-B14F-4D97-AF65-F5344CB8AC3E}">
        <p14:creationId xmlns:p14="http://schemas.microsoft.com/office/powerpoint/2010/main" val="397162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E357-54F3-9E41-AE1A-69947AD8B003}"/>
              </a:ext>
            </a:extLst>
          </p:cNvPr>
          <p:cNvSpPr>
            <a:spLocks noGrp="1"/>
          </p:cNvSpPr>
          <p:nvPr>
            <p:ph type="title"/>
          </p:nvPr>
        </p:nvSpPr>
        <p:spPr>
          <a:xfrm>
            <a:off x="0" y="0"/>
            <a:ext cx="12191999" cy="882650"/>
          </a:xfrm>
        </p:spPr>
        <p:txBody>
          <a:bodyPr>
            <a:normAutofit/>
          </a:bodyPr>
          <a:lstStyle/>
          <a:p>
            <a:pPr algn="ctr"/>
            <a:r>
              <a:rPr lang="en-US" sz="3200" b="1" dirty="0">
                <a:latin typeface="Cambria" panose="02040503050406030204" pitchFamily="18" charset="0"/>
              </a:rPr>
              <a:t>Grappling With Old Testament Narratives</a:t>
            </a:r>
          </a:p>
        </p:txBody>
      </p:sp>
      <p:sp>
        <p:nvSpPr>
          <p:cNvPr id="4" name="TextBox 3">
            <a:extLst>
              <a:ext uri="{FF2B5EF4-FFF2-40B4-BE49-F238E27FC236}">
                <a16:creationId xmlns:a16="http://schemas.microsoft.com/office/drawing/2014/main" id="{10CB421B-9812-7244-AB44-216137A206B1}"/>
              </a:ext>
            </a:extLst>
          </p:cNvPr>
          <p:cNvSpPr txBox="1"/>
          <p:nvPr/>
        </p:nvSpPr>
        <p:spPr>
          <a:xfrm>
            <a:off x="191530" y="1203926"/>
            <a:ext cx="843431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solidFill>
                  <a:srgbClr val="7030A0"/>
                </a:solidFill>
                <a:latin typeface="Cambria" panose="02040503050406030204" pitchFamily="18" charset="0"/>
              </a:rPr>
              <a:t>Locate And Observe The Narrator</a:t>
            </a:r>
          </a:p>
        </p:txBody>
      </p:sp>
      <p:sp>
        <p:nvSpPr>
          <p:cNvPr id="8" name="TextBox 7">
            <a:extLst>
              <a:ext uri="{FF2B5EF4-FFF2-40B4-BE49-F238E27FC236}">
                <a16:creationId xmlns:a16="http://schemas.microsoft.com/office/drawing/2014/main" id="{F3C417DA-0708-594E-A61A-F0502F400540}"/>
              </a:ext>
            </a:extLst>
          </p:cNvPr>
          <p:cNvSpPr txBox="1"/>
          <p:nvPr/>
        </p:nvSpPr>
        <p:spPr>
          <a:xfrm>
            <a:off x="0" y="590262"/>
            <a:ext cx="12191999"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1 SAMUEL 17</a:t>
            </a:r>
          </a:p>
        </p:txBody>
      </p:sp>
      <p:sp>
        <p:nvSpPr>
          <p:cNvPr id="9" name="TextBox 8">
            <a:extLst>
              <a:ext uri="{FF2B5EF4-FFF2-40B4-BE49-F238E27FC236}">
                <a16:creationId xmlns:a16="http://schemas.microsoft.com/office/drawing/2014/main" id="{CD2C47BC-E69B-FF4D-9E9C-5138056C77B1}"/>
              </a:ext>
            </a:extLst>
          </p:cNvPr>
          <p:cNvSpPr txBox="1"/>
          <p:nvPr/>
        </p:nvSpPr>
        <p:spPr>
          <a:xfrm>
            <a:off x="633489" y="1765299"/>
            <a:ext cx="11558509" cy="584775"/>
          </a:xfrm>
          <a:prstGeom prst="rect">
            <a:avLst/>
          </a:prstGeom>
          <a:noFill/>
        </p:spPr>
        <p:txBody>
          <a:bodyPr wrap="square" rtlCol="0">
            <a:spAutoFit/>
          </a:bodyPr>
          <a:lstStyle/>
          <a:p>
            <a:r>
              <a:rPr lang="en-GB" sz="3200" b="1" dirty="0">
                <a:solidFill>
                  <a:srgbClr val="7030A0"/>
                </a:solidFill>
                <a:latin typeface="Cambria" panose="02040503050406030204" pitchFamily="18" charset="0"/>
              </a:rPr>
              <a:t>Why did the narrator choose to tell this story? </a:t>
            </a:r>
            <a:endParaRPr lang="en-US" sz="3200" b="1" dirty="0">
              <a:solidFill>
                <a:srgbClr val="7030A0"/>
              </a:solidFill>
              <a:latin typeface="Cambria" panose="02040503050406030204" pitchFamily="18" charset="0"/>
            </a:endParaRPr>
          </a:p>
        </p:txBody>
      </p:sp>
      <p:sp>
        <p:nvSpPr>
          <p:cNvPr id="19" name="TextBox 18">
            <a:extLst>
              <a:ext uri="{FF2B5EF4-FFF2-40B4-BE49-F238E27FC236}">
                <a16:creationId xmlns:a16="http://schemas.microsoft.com/office/drawing/2014/main" id="{2FF41081-0528-9A40-AF22-D7E7539CC309}"/>
              </a:ext>
            </a:extLst>
          </p:cNvPr>
          <p:cNvSpPr txBox="1"/>
          <p:nvPr/>
        </p:nvSpPr>
        <p:spPr>
          <a:xfrm>
            <a:off x="633491" y="2326672"/>
            <a:ext cx="11558509" cy="584775"/>
          </a:xfrm>
          <a:prstGeom prst="rect">
            <a:avLst/>
          </a:prstGeom>
          <a:noFill/>
        </p:spPr>
        <p:txBody>
          <a:bodyPr wrap="square" rtlCol="0">
            <a:spAutoFit/>
          </a:bodyPr>
          <a:lstStyle/>
          <a:p>
            <a:r>
              <a:rPr lang="en-GB" sz="3200" b="1" dirty="0">
                <a:solidFill>
                  <a:srgbClr val="7030A0"/>
                </a:solidFill>
                <a:latin typeface="Cambria" panose="02040503050406030204" pitchFamily="18" charset="0"/>
              </a:rPr>
              <a:t>Why did he do it in this way? </a:t>
            </a:r>
            <a:endParaRPr lang="en-US" sz="3200" b="1" dirty="0">
              <a:solidFill>
                <a:srgbClr val="7030A0"/>
              </a:solidFill>
              <a:latin typeface="Cambria" panose="02040503050406030204" pitchFamily="18" charset="0"/>
            </a:endParaRPr>
          </a:p>
        </p:txBody>
      </p:sp>
      <p:sp>
        <p:nvSpPr>
          <p:cNvPr id="3" name="Rectangle 2">
            <a:extLst>
              <a:ext uri="{FF2B5EF4-FFF2-40B4-BE49-F238E27FC236}">
                <a16:creationId xmlns:a16="http://schemas.microsoft.com/office/drawing/2014/main" id="{AC53F91B-2B7A-3E4C-BED5-F83682636B65}"/>
              </a:ext>
            </a:extLst>
          </p:cNvPr>
          <p:cNvSpPr/>
          <p:nvPr/>
        </p:nvSpPr>
        <p:spPr>
          <a:xfrm>
            <a:off x="441960" y="2934211"/>
            <a:ext cx="11750038" cy="584775"/>
          </a:xfrm>
          <a:prstGeom prst="rect">
            <a:avLst/>
          </a:prstGeom>
        </p:spPr>
        <p:txBody>
          <a:bodyPr wrap="square">
            <a:spAutoFit/>
          </a:bodyPr>
          <a:lstStyle/>
          <a:p>
            <a:pPr algn="ctr"/>
            <a:r>
              <a:rPr lang="en-US" sz="3200" b="1" dirty="0">
                <a:solidFill>
                  <a:srgbClr val="00B050"/>
                </a:solidFill>
                <a:latin typeface="Cambria" panose="02040503050406030204" pitchFamily="18" charset="0"/>
                <a:ea typeface="SimSun" panose="02010600030101010101" pitchFamily="2" charset="-122"/>
                <a:cs typeface="Times New Roman" panose="02020603050405020304" pitchFamily="18" charset="0"/>
              </a:rPr>
              <a:t>Dialogue or Direct Discourses</a:t>
            </a:r>
            <a:endParaRPr lang="en-US" sz="3200" b="1" dirty="0">
              <a:solidFill>
                <a:srgbClr val="00B050"/>
              </a:solidFill>
            </a:endParaRPr>
          </a:p>
        </p:txBody>
      </p:sp>
      <p:sp>
        <p:nvSpPr>
          <p:cNvPr id="5" name="Rectangle 4">
            <a:extLst>
              <a:ext uri="{FF2B5EF4-FFF2-40B4-BE49-F238E27FC236}">
                <a16:creationId xmlns:a16="http://schemas.microsoft.com/office/drawing/2014/main" id="{7DD3C788-D1BA-9541-A992-3CC8BA38EA7B}"/>
              </a:ext>
            </a:extLst>
          </p:cNvPr>
          <p:cNvSpPr/>
          <p:nvPr/>
        </p:nvSpPr>
        <p:spPr>
          <a:xfrm>
            <a:off x="441960" y="3626069"/>
            <a:ext cx="11430000" cy="477054"/>
          </a:xfrm>
          <a:prstGeom prst="rect">
            <a:avLst/>
          </a:prstGeom>
        </p:spPr>
        <p:txBody>
          <a:bodyPr wrap="square">
            <a:spAutoFit/>
          </a:bodyPr>
          <a:lstStyle/>
          <a:p>
            <a:pPr algn="ctr"/>
            <a:r>
              <a:rPr lang="en-GB" sz="2500" b="1" dirty="0">
                <a:solidFill>
                  <a:srgbClr val="00B050"/>
                </a:solidFill>
                <a:latin typeface="Cambria" panose="02040503050406030204" pitchFamily="18" charset="0"/>
              </a:rPr>
              <a:t>1 SAMUEL 17:26, 32, 34-37, 45-47</a:t>
            </a:r>
            <a:endParaRPr lang="en-SG" sz="2500" b="1" dirty="0">
              <a:solidFill>
                <a:srgbClr val="00B050"/>
              </a:solidFill>
              <a:latin typeface="Cambria" panose="02040503050406030204" pitchFamily="18" charset="0"/>
            </a:endParaRPr>
          </a:p>
        </p:txBody>
      </p:sp>
    </p:spTree>
    <p:extLst>
      <p:ext uri="{BB962C8B-B14F-4D97-AF65-F5344CB8AC3E}">
        <p14:creationId xmlns:p14="http://schemas.microsoft.com/office/powerpoint/2010/main" val="374057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E357-54F3-9E41-AE1A-69947AD8B003}"/>
              </a:ext>
            </a:extLst>
          </p:cNvPr>
          <p:cNvSpPr>
            <a:spLocks noGrp="1"/>
          </p:cNvSpPr>
          <p:nvPr>
            <p:ph type="title"/>
          </p:nvPr>
        </p:nvSpPr>
        <p:spPr>
          <a:xfrm>
            <a:off x="0" y="0"/>
            <a:ext cx="12191999" cy="882650"/>
          </a:xfrm>
        </p:spPr>
        <p:txBody>
          <a:bodyPr>
            <a:normAutofit/>
          </a:bodyPr>
          <a:lstStyle/>
          <a:p>
            <a:pPr algn="ctr"/>
            <a:r>
              <a:rPr lang="en-US" sz="3200" b="1" dirty="0">
                <a:latin typeface="Cambria" panose="02040503050406030204" pitchFamily="18" charset="0"/>
              </a:rPr>
              <a:t>Grappling With Old Testament Narratives</a:t>
            </a:r>
          </a:p>
        </p:txBody>
      </p:sp>
      <p:sp>
        <p:nvSpPr>
          <p:cNvPr id="8" name="TextBox 7">
            <a:extLst>
              <a:ext uri="{FF2B5EF4-FFF2-40B4-BE49-F238E27FC236}">
                <a16:creationId xmlns:a16="http://schemas.microsoft.com/office/drawing/2014/main" id="{F3C417DA-0708-594E-A61A-F0502F400540}"/>
              </a:ext>
            </a:extLst>
          </p:cNvPr>
          <p:cNvSpPr txBox="1"/>
          <p:nvPr/>
        </p:nvSpPr>
        <p:spPr>
          <a:xfrm>
            <a:off x="0" y="590262"/>
            <a:ext cx="12191999"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1 SAMUEL 17</a:t>
            </a:r>
          </a:p>
        </p:txBody>
      </p:sp>
      <p:sp>
        <p:nvSpPr>
          <p:cNvPr id="10" name="TextBox 9">
            <a:extLst>
              <a:ext uri="{FF2B5EF4-FFF2-40B4-BE49-F238E27FC236}">
                <a16:creationId xmlns:a16="http://schemas.microsoft.com/office/drawing/2014/main" id="{146A7A44-6CE4-6D47-A3AC-A64D39F26EAF}"/>
              </a:ext>
            </a:extLst>
          </p:cNvPr>
          <p:cNvSpPr txBox="1"/>
          <p:nvPr/>
        </p:nvSpPr>
        <p:spPr>
          <a:xfrm>
            <a:off x="161050" y="1203926"/>
            <a:ext cx="843431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solidFill>
                  <a:srgbClr val="7030A0"/>
                </a:solidFill>
                <a:latin typeface="Cambria" panose="02040503050406030204" pitchFamily="18" charset="0"/>
              </a:rPr>
              <a:t>Don’t Walk Away Unaffected</a:t>
            </a:r>
          </a:p>
        </p:txBody>
      </p:sp>
      <p:sp>
        <p:nvSpPr>
          <p:cNvPr id="11" name="TextBox 10">
            <a:extLst>
              <a:ext uri="{FF2B5EF4-FFF2-40B4-BE49-F238E27FC236}">
                <a16:creationId xmlns:a16="http://schemas.microsoft.com/office/drawing/2014/main" id="{927F8EB0-6443-A64F-8D7D-958C2E7CAEB9}"/>
              </a:ext>
            </a:extLst>
          </p:cNvPr>
          <p:cNvSpPr txBox="1"/>
          <p:nvPr/>
        </p:nvSpPr>
        <p:spPr>
          <a:xfrm>
            <a:off x="633489" y="1765299"/>
            <a:ext cx="11558509" cy="584775"/>
          </a:xfrm>
          <a:prstGeom prst="rect">
            <a:avLst/>
          </a:prstGeom>
          <a:noFill/>
        </p:spPr>
        <p:txBody>
          <a:bodyPr wrap="square" rtlCol="0">
            <a:spAutoFit/>
          </a:bodyPr>
          <a:lstStyle/>
          <a:p>
            <a:r>
              <a:rPr lang="en-GB" sz="3200" b="1" dirty="0">
                <a:solidFill>
                  <a:srgbClr val="7030A0"/>
                </a:solidFill>
                <a:latin typeface="Cambria" panose="02040503050406030204" pitchFamily="18" charset="0"/>
              </a:rPr>
              <a:t>How am I implicated in this story? </a:t>
            </a:r>
            <a:endParaRPr lang="en-US" sz="3200" b="1" dirty="0">
              <a:solidFill>
                <a:srgbClr val="7030A0"/>
              </a:solidFill>
              <a:latin typeface="Cambria" panose="02040503050406030204" pitchFamily="18" charset="0"/>
            </a:endParaRPr>
          </a:p>
        </p:txBody>
      </p:sp>
      <p:sp>
        <p:nvSpPr>
          <p:cNvPr id="12" name="TextBox 11">
            <a:extLst>
              <a:ext uri="{FF2B5EF4-FFF2-40B4-BE49-F238E27FC236}">
                <a16:creationId xmlns:a16="http://schemas.microsoft.com/office/drawing/2014/main" id="{1D283671-1E18-2F42-BB0A-D0435F03C399}"/>
              </a:ext>
            </a:extLst>
          </p:cNvPr>
          <p:cNvSpPr txBox="1"/>
          <p:nvPr/>
        </p:nvSpPr>
        <p:spPr>
          <a:xfrm>
            <a:off x="633491" y="3119152"/>
            <a:ext cx="11238469" cy="1077218"/>
          </a:xfrm>
          <a:prstGeom prst="rect">
            <a:avLst/>
          </a:prstGeom>
          <a:noFill/>
        </p:spPr>
        <p:txBody>
          <a:bodyPr wrap="square" rtlCol="0">
            <a:spAutoFit/>
          </a:bodyPr>
          <a:lstStyle/>
          <a:p>
            <a:pPr algn="just"/>
            <a:r>
              <a:rPr lang="en-GB" sz="3200" b="1" dirty="0">
                <a:solidFill>
                  <a:srgbClr val="7030A0"/>
                </a:solidFill>
                <a:latin typeface="Cambria" panose="02040503050406030204" pitchFamily="18" charset="0"/>
              </a:rPr>
              <a:t>Where do I fit into God’s </a:t>
            </a:r>
            <a:r>
              <a:rPr lang="en-GB" sz="3200" b="1" i="1" dirty="0">
                <a:solidFill>
                  <a:srgbClr val="7030A0"/>
                </a:solidFill>
                <a:latin typeface="Cambria" panose="02040503050406030204" pitchFamily="18" charset="0"/>
              </a:rPr>
              <a:t>whole story</a:t>
            </a:r>
            <a:r>
              <a:rPr lang="en-GB" sz="3200" b="1" dirty="0">
                <a:solidFill>
                  <a:srgbClr val="7030A0"/>
                </a:solidFill>
                <a:latin typeface="Cambria" panose="02040503050406030204" pitchFamily="18" charset="0"/>
              </a:rPr>
              <a:t> in the light of </a:t>
            </a:r>
            <a:r>
              <a:rPr lang="en-GB" sz="3200" b="1" i="1" dirty="0">
                <a:solidFill>
                  <a:srgbClr val="7030A0"/>
                </a:solidFill>
                <a:latin typeface="Cambria" panose="02040503050406030204" pitchFamily="18" charset="0"/>
              </a:rPr>
              <a:t>this particular </a:t>
            </a:r>
            <a:r>
              <a:rPr lang="en-GB" sz="3200" b="1" dirty="0">
                <a:solidFill>
                  <a:srgbClr val="7030A0"/>
                </a:solidFill>
                <a:latin typeface="Cambria" panose="02040503050406030204" pitchFamily="18" charset="0"/>
              </a:rPr>
              <a:t>Bible story? </a:t>
            </a:r>
            <a:endParaRPr lang="en-US" sz="3200" b="1" dirty="0">
              <a:solidFill>
                <a:srgbClr val="7030A0"/>
              </a:solidFill>
              <a:latin typeface="Cambria" panose="02040503050406030204" pitchFamily="18" charset="0"/>
            </a:endParaRPr>
          </a:p>
        </p:txBody>
      </p:sp>
      <p:sp>
        <p:nvSpPr>
          <p:cNvPr id="13" name="TextBox 12">
            <a:extLst>
              <a:ext uri="{FF2B5EF4-FFF2-40B4-BE49-F238E27FC236}">
                <a16:creationId xmlns:a16="http://schemas.microsoft.com/office/drawing/2014/main" id="{14CD6E78-AFE4-DE4E-A77F-36909AB78719}"/>
              </a:ext>
            </a:extLst>
          </p:cNvPr>
          <p:cNvSpPr txBox="1"/>
          <p:nvPr/>
        </p:nvSpPr>
        <p:spPr>
          <a:xfrm>
            <a:off x="633491" y="5054311"/>
            <a:ext cx="11238469" cy="1569660"/>
          </a:xfrm>
          <a:prstGeom prst="rect">
            <a:avLst/>
          </a:prstGeom>
          <a:noFill/>
        </p:spPr>
        <p:txBody>
          <a:bodyPr wrap="square" rtlCol="0">
            <a:spAutoFit/>
          </a:bodyPr>
          <a:lstStyle/>
          <a:p>
            <a:pPr algn="just"/>
            <a:r>
              <a:rPr lang="en-GB" sz="3200" b="1" dirty="0">
                <a:solidFill>
                  <a:srgbClr val="7030A0"/>
                </a:solidFill>
                <a:latin typeface="Cambria" panose="02040503050406030204" pitchFamily="18" charset="0"/>
              </a:rPr>
              <a:t>How does this story help me in my commitment to be a follower of Jesus and obey His command to make disciples of all nations? </a:t>
            </a:r>
            <a:endParaRPr lang="en-US" sz="3200" b="1" dirty="0">
              <a:solidFill>
                <a:srgbClr val="7030A0"/>
              </a:solidFill>
              <a:latin typeface="Cambria" panose="02040503050406030204" pitchFamily="18" charset="0"/>
            </a:endParaRPr>
          </a:p>
        </p:txBody>
      </p:sp>
    </p:spTree>
    <p:extLst>
      <p:ext uri="{BB962C8B-B14F-4D97-AF65-F5344CB8AC3E}">
        <p14:creationId xmlns:p14="http://schemas.microsoft.com/office/powerpoint/2010/main" val="345732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E357-54F3-9E41-AE1A-69947AD8B003}"/>
              </a:ext>
            </a:extLst>
          </p:cNvPr>
          <p:cNvSpPr>
            <a:spLocks noGrp="1"/>
          </p:cNvSpPr>
          <p:nvPr>
            <p:ph type="title"/>
          </p:nvPr>
        </p:nvSpPr>
        <p:spPr>
          <a:xfrm>
            <a:off x="0" y="0"/>
            <a:ext cx="12191999" cy="882650"/>
          </a:xfrm>
        </p:spPr>
        <p:txBody>
          <a:bodyPr>
            <a:normAutofit/>
          </a:bodyPr>
          <a:lstStyle/>
          <a:p>
            <a:pPr algn="ctr"/>
            <a:r>
              <a:rPr lang="en-US" sz="3200" b="1" dirty="0">
                <a:latin typeface="Cambria" panose="02040503050406030204" pitchFamily="18" charset="0"/>
              </a:rPr>
              <a:t>Grappling With Old Testament Narratives</a:t>
            </a:r>
          </a:p>
        </p:txBody>
      </p:sp>
      <p:sp>
        <p:nvSpPr>
          <p:cNvPr id="8" name="TextBox 7">
            <a:extLst>
              <a:ext uri="{FF2B5EF4-FFF2-40B4-BE49-F238E27FC236}">
                <a16:creationId xmlns:a16="http://schemas.microsoft.com/office/drawing/2014/main" id="{F3C417DA-0708-594E-A61A-F0502F400540}"/>
              </a:ext>
            </a:extLst>
          </p:cNvPr>
          <p:cNvSpPr txBox="1"/>
          <p:nvPr/>
        </p:nvSpPr>
        <p:spPr>
          <a:xfrm>
            <a:off x="0" y="590262"/>
            <a:ext cx="12191999"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1 SAMUEL 17</a:t>
            </a:r>
          </a:p>
        </p:txBody>
      </p:sp>
      <p:sp>
        <p:nvSpPr>
          <p:cNvPr id="10" name="TextBox 9">
            <a:extLst>
              <a:ext uri="{FF2B5EF4-FFF2-40B4-BE49-F238E27FC236}">
                <a16:creationId xmlns:a16="http://schemas.microsoft.com/office/drawing/2014/main" id="{146A7A44-6CE4-6D47-A3AC-A64D39F26EAF}"/>
              </a:ext>
            </a:extLst>
          </p:cNvPr>
          <p:cNvSpPr txBox="1"/>
          <p:nvPr/>
        </p:nvSpPr>
        <p:spPr>
          <a:xfrm>
            <a:off x="161050" y="1203926"/>
            <a:ext cx="843431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solidFill>
                  <a:srgbClr val="7030A0"/>
                </a:solidFill>
                <a:latin typeface="Cambria" panose="02040503050406030204" pitchFamily="18" charset="0"/>
              </a:rPr>
              <a:t>Don’t Walk Away Unaffected</a:t>
            </a:r>
          </a:p>
        </p:txBody>
      </p:sp>
      <p:sp>
        <p:nvSpPr>
          <p:cNvPr id="14" name="TextBox 13">
            <a:extLst>
              <a:ext uri="{FF2B5EF4-FFF2-40B4-BE49-F238E27FC236}">
                <a16:creationId xmlns:a16="http://schemas.microsoft.com/office/drawing/2014/main" id="{C0EAF034-1CA9-704F-B7EA-017424AF45B0}"/>
              </a:ext>
            </a:extLst>
          </p:cNvPr>
          <p:cNvSpPr txBox="1"/>
          <p:nvPr/>
        </p:nvSpPr>
        <p:spPr>
          <a:xfrm>
            <a:off x="618251" y="1775524"/>
            <a:ext cx="11238469" cy="1077218"/>
          </a:xfrm>
          <a:prstGeom prst="rect">
            <a:avLst/>
          </a:prstGeom>
          <a:noFill/>
        </p:spPr>
        <p:txBody>
          <a:bodyPr wrap="square" rtlCol="0">
            <a:spAutoFit/>
          </a:bodyPr>
          <a:lstStyle/>
          <a:p>
            <a:pPr algn="just"/>
            <a:r>
              <a:rPr lang="en-GB" sz="3200" b="1" dirty="0">
                <a:solidFill>
                  <a:srgbClr val="7030A0"/>
                </a:solidFill>
                <a:latin typeface="Cambria" panose="02040503050406030204" pitchFamily="18" charset="0"/>
              </a:rPr>
              <a:t>How does this story challenge me to participate faithfully and effectively in God’s big story in my generation? </a:t>
            </a:r>
            <a:endParaRPr lang="en-US" sz="3200" b="1" dirty="0">
              <a:solidFill>
                <a:srgbClr val="7030A0"/>
              </a:solidFill>
              <a:latin typeface="Cambria" panose="02040503050406030204" pitchFamily="18" charset="0"/>
            </a:endParaRPr>
          </a:p>
        </p:txBody>
      </p:sp>
      <p:sp>
        <p:nvSpPr>
          <p:cNvPr id="9" name="TextBox 8">
            <a:extLst>
              <a:ext uri="{FF2B5EF4-FFF2-40B4-BE49-F238E27FC236}">
                <a16:creationId xmlns:a16="http://schemas.microsoft.com/office/drawing/2014/main" id="{B5B1A4C2-FB31-804D-9940-15DCF9C07966}"/>
              </a:ext>
            </a:extLst>
          </p:cNvPr>
          <p:cNvSpPr txBox="1"/>
          <p:nvPr/>
        </p:nvSpPr>
        <p:spPr>
          <a:xfrm>
            <a:off x="618251" y="3424340"/>
            <a:ext cx="11238469" cy="1569660"/>
          </a:xfrm>
          <a:prstGeom prst="rect">
            <a:avLst/>
          </a:prstGeom>
          <a:noFill/>
        </p:spPr>
        <p:txBody>
          <a:bodyPr wrap="square" rtlCol="0">
            <a:spAutoFit/>
          </a:bodyPr>
          <a:lstStyle/>
          <a:p>
            <a:pPr algn="just"/>
            <a:r>
              <a:rPr lang="en-GB" sz="3200" b="1" dirty="0">
                <a:solidFill>
                  <a:srgbClr val="7030A0"/>
                </a:solidFill>
                <a:latin typeface="Cambria" panose="02040503050406030204" pitchFamily="18" charset="0"/>
              </a:rPr>
              <a:t>What does this story teach me about the God who has saved me and made me part of His people to share in His mission? </a:t>
            </a:r>
            <a:endParaRPr lang="en-US" sz="3200" b="1" dirty="0">
              <a:solidFill>
                <a:srgbClr val="7030A0"/>
              </a:solidFill>
              <a:latin typeface="Cambria" panose="02040503050406030204" pitchFamily="18" charset="0"/>
            </a:endParaRPr>
          </a:p>
        </p:txBody>
      </p:sp>
      <p:sp>
        <p:nvSpPr>
          <p:cNvPr id="15" name="TextBox 14">
            <a:extLst>
              <a:ext uri="{FF2B5EF4-FFF2-40B4-BE49-F238E27FC236}">
                <a16:creationId xmlns:a16="http://schemas.microsoft.com/office/drawing/2014/main" id="{4A9C58B1-2965-9548-AC77-BC3CD6E64ED6}"/>
              </a:ext>
            </a:extLst>
          </p:cNvPr>
          <p:cNvSpPr txBox="1"/>
          <p:nvPr/>
        </p:nvSpPr>
        <p:spPr>
          <a:xfrm>
            <a:off x="659644" y="5477020"/>
            <a:ext cx="11238469" cy="584775"/>
          </a:xfrm>
          <a:prstGeom prst="rect">
            <a:avLst/>
          </a:prstGeom>
          <a:noFill/>
        </p:spPr>
        <p:txBody>
          <a:bodyPr wrap="square" rtlCol="0">
            <a:spAutoFit/>
          </a:bodyPr>
          <a:lstStyle/>
          <a:p>
            <a:pPr algn="just"/>
            <a:r>
              <a:rPr lang="en-GB" sz="3200" b="1" dirty="0">
                <a:solidFill>
                  <a:srgbClr val="7030A0"/>
                </a:solidFill>
                <a:latin typeface="Cambria" panose="02040503050406030204" pitchFamily="18" charset="0"/>
              </a:rPr>
              <a:t>How does this passage point me to Jesus Christ? </a:t>
            </a:r>
            <a:endParaRPr lang="en-US" sz="3200" b="1" dirty="0">
              <a:solidFill>
                <a:srgbClr val="7030A0"/>
              </a:solidFill>
              <a:latin typeface="Cambria" panose="02040503050406030204" pitchFamily="18" charset="0"/>
            </a:endParaRPr>
          </a:p>
        </p:txBody>
      </p:sp>
    </p:spTree>
    <p:extLst>
      <p:ext uri="{BB962C8B-B14F-4D97-AF65-F5344CB8AC3E}">
        <p14:creationId xmlns:p14="http://schemas.microsoft.com/office/powerpoint/2010/main" val="3703533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9" grpId="0"/>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E357-54F3-9E41-AE1A-69947AD8B003}"/>
              </a:ext>
            </a:extLst>
          </p:cNvPr>
          <p:cNvSpPr>
            <a:spLocks noGrp="1"/>
          </p:cNvSpPr>
          <p:nvPr>
            <p:ph type="title"/>
          </p:nvPr>
        </p:nvSpPr>
        <p:spPr>
          <a:xfrm>
            <a:off x="0" y="0"/>
            <a:ext cx="12191999" cy="882650"/>
          </a:xfrm>
        </p:spPr>
        <p:txBody>
          <a:bodyPr>
            <a:normAutofit/>
          </a:bodyPr>
          <a:lstStyle/>
          <a:p>
            <a:pPr algn="ctr"/>
            <a:r>
              <a:rPr lang="en-US" sz="3200" b="1" dirty="0">
                <a:latin typeface="Cambria" panose="02040503050406030204" pitchFamily="18" charset="0"/>
              </a:rPr>
              <a:t>Grappling With Old Testament Narratives</a:t>
            </a:r>
          </a:p>
        </p:txBody>
      </p:sp>
      <p:grpSp>
        <p:nvGrpSpPr>
          <p:cNvPr id="14" name="Group 13">
            <a:extLst>
              <a:ext uri="{FF2B5EF4-FFF2-40B4-BE49-F238E27FC236}">
                <a16:creationId xmlns:a16="http://schemas.microsoft.com/office/drawing/2014/main" id="{0D55D811-6C3B-1F41-89B9-FE4D364C501A}"/>
              </a:ext>
            </a:extLst>
          </p:cNvPr>
          <p:cNvGrpSpPr/>
          <p:nvPr/>
        </p:nvGrpSpPr>
        <p:grpSpPr>
          <a:xfrm>
            <a:off x="670560" y="882650"/>
            <a:ext cx="10728960" cy="5563870"/>
            <a:chOff x="670560" y="882650"/>
            <a:chExt cx="10728960" cy="5563870"/>
          </a:xfrm>
        </p:grpSpPr>
        <p:sp>
          <p:nvSpPr>
            <p:cNvPr id="7" name="Rectangle 6">
              <a:extLst>
                <a:ext uri="{FF2B5EF4-FFF2-40B4-BE49-F238E27FC236}">
                  <a16:creationId xmlns:a16="http://schemas.microsoft.com/office/drawing/2014/main" id="{CA744910-44E0-3241-91A1-9CD0A14781A8}"/>
                </a:ext>
              </a:extLst>
            </p:cNvPr>
            <p:cNvSpPr/>
            <p:nvPr/>
          </p:nvSpPr>
          <p:spPr>
            <a:xfrm>
              <a:off x="670560" y="882650"/>
              <a:ext cx="10728960" cy="5563870"/>
            </a:xfrm>
            <a:prstGeom prst="rect">
              <a:avLst/>
            </a:prstGeom>
            <a:noFill/>
            <a:ln w="127000"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63E6AAA-992C-9149-B0F9-A3918E0B5B58}"/>
                </a:ext>
              </a:extLst>
            </p:cNvPr>
            <p:cNvSpPr/>
            <p:nvPr/>
          </p:nvSpPr>
          <p:spPr>
            <a:xfrm>
              <a:off x="883920" y="1019810"/>
              <a:ext cx="10302240" cy="5183214"/>
            </a:xfrm>
            <a:prstGeom prst="rect">
              <a:avLst/>
            </a:prstGeom>
          </p:spPr>
          <p:txBody>
            <a:bodyPr wrap="square">
              <a:spAutoFit/>
            </a:bodyPr>
            <a:lstStyle/>
            <a:p>
              <a:pPr algn="just">
                <a:lnSpc>
                  <a:spcPct val="150000"/>
                </a:lnSpc>
                <a:spcAft>
                  <a:spcPts val="0"/>
                </a:spcAft>
              </a:pPr>
              <a:r>
                <a:rPr lang="en-GB" sz="2800" dirty="0">
                  <a:latin typeface="Cambria" panose="02040503050406030204" pitchFamily="18" charset="0"/>
                  <a:ea typeface="SimSun" panose="02010600030101010101" pitchFamily="2" charset="-122"/>
                  <a:cs typeface="Times New Roman" panose="02020603050405020304" pitchFamily="18" charset="0"/>
                </a:rPr>
                <a:t>Read </a:t>
              </a:r>
              <a:r>
                <a:rPr lang="en-GB" sz="2800" b="1" dirty="0">
                  <a:latin typeface="Cambria" panose="02040503050406030204" pitchFamily="18" charset="0"/>
                  <a:ea typeface="SimSun" panose="02010600030101010101" pitchFamily="2" charset="-122"/>
                  <a:cs typeface="Times New Roman" panose="02020603050405020304" pitchFamily="18" charset="0"/>
                </a:rPr>
                <a:t>GENESIS 22:1-19</a:t>
              </a:r>
              <a:r>
                <a:rPr lang="en-GB" sz="2800" dirty="0">
                  <a:latin typeface="Cambria" panose="02040503050406030204" pitchFamily="18" charset="0"/>
                  <a:ea typeface="SimSun" panose="02010600030101010101" pitchFamily="2" charset="-122"/>
                  <a:cs typeface="Times New Roman" panose="02020603050405020304" pitchFamily="18" charset="0"/>
                </a:rPr>
                <a:t>. </a:t>
              </a:r>
              <a:endParaRPr lang="en-SG" sz="2800" dirty="0">
                <a:latin typeface="Cambria" panose="02040503050406030204" pitchFamily="18" charset="0"/>
                <a:ea typeface="SimSun" panose="02010600030101010101" pitchFamily="2" charset="-122"/>
                <a:cs typeface="Times New Roman" panose="02020603050405020304" pitchFamily="18" charset="0"/>
              </a:endParaRPr>
            </a:p>
            <a:p>
              <a:pPr algn="just">
                <a:lnSpc>
                  <a:spcPct val="150000"/>
                </a:lnSpc>
                <a:spcAft>
                  <a:spcPts val="0"/>
                </a:spcAft>
              </a:pPr>
              <a:endParaRPr lang="en-SG" sz="2800" dirty="0">
                <a:latin typeface="Cambria" panose="02040503050406030204" pitchFamily="18" charset="0"/>
                <a:ea typeface="SimSun" panose="02010600030101010101" pitchFamily="2" charset="-122"/>
                <a:cs typeface="Times New Roman" panose="02020603050405020304" pitchFamily="18" charset="0"/>
              </a:endParaRPr>
            </a:p>
            <a:p>
              <a:pPr algn="just">
                <a:lnSpc>
                  <a:spcPct val="150000"/>
                </a:lnSpc>
                <a:spcAft>
                  <a:spcPts val="0"/>
                </a:spcAft>
              </a:pPr>
              <a:r>
                <a:rPr lang="en-GB" sz="2800" dirty="0">
                  <a:latin typeface="Cambria" panose="02040503050406030204" pitchFamily="18" charset="0"/>
                  <a:ea typeface="SimSun" panose="02010600030101010101" pitchFamily="2" charset="-122"/>
                  <a:cs typeface="Times New Roman" panose="02020603050405020304" pitchFamily="18" charset="0"/>
                </a:rPr>
                <a:t>Grapple with this narrative using what you have learnt from </a:t>
              </a:r>
              <a:r>
                <a:rPr lang="en-US" sz="2800" b="1" i="1" cap="small" dirty="0">
                  <a:latin typeface="Cambria" panose="02040503050406030204" pitchFamily="18" charset="0"/>
                  <a:ea typeface="SimSun" panose="02010600030101010101" pitchFamily="2" charset="-122"/>
                  <a:cs typeface="Times New Roman (Body CS)"/>
                </a:rPr>
                <a:t>Know The Setting, Identify The Characters (Major &amp; Minor), Understand The Plot, Locate And Observe The Narrator </a:t>
              </a:r>
              <a:r>
                <a:rPr lang="en-US" sz="2800" dirty="0">
                  <a:latin typeface="Cambria" panose="02040503050406030204" pitchFamily="18" charset="0"/>
                  <a:ea typeface="SimSun" panose="02010600030101010101" pitchFamily="2" charset="-122"/>
                  <a:cs typeface="Times New Roman (Body CS)"/>
                </a:rPr>
                <a:t>and </a:t>
              </a:r>
              <a:r>
                <a:rPr lang="en-US" sz="2800" b="1" i="1" cap="small" dirty="0">
                  <a:latin typeface="Cambria" panose="02040503050406030204" pitchFamily="18" charset="0"/>
                  <a:ea typeface="SimSun" panose="02010600030101010101" pitchFamily="2" charset="-122"/>
                  <a:cs typeface="Times New Roman (Body CS)"/>
                </a:rPr>
                <a:t>Don’t Walk Away Unaffected</a:t>
              </a:r>
              <a:endParaRPr lang="en-SG" sz="2800" dirty="0">
                <a:latin typeface="Cambria" panose="02040503050406030204" pitchFamily="18" charset="0"/>
                <a:ea typeface="SimSun" panose="02010600030101010101" pitchFamily="2" charset="-122"/>
                <a:cs typeface="Times New Roman" panose="02020603050405020304" pitchFamily="18" charset="0"/>
              </a:endParaRPr>
            </a:p>
            <a:p>
              <a:pPr algn="just">
                <a:lnSpc>
                  <a:spcPct val="150000"/>
                </a:lnSpc>
                <a:spcAft>
                  <a:spcPts val="0"/>
                </a:spcAft>
              </a:pPr>
              <a:r>
                <a:rPr lang="en-US" sz="2800" dirty="0">
                  <a:latin typeface="Cambria" panose="02040503050406030204" pitchFamily="18" charset="0"/>
                  <a:ea typeface="SimSun" panose="02010600030101010101" pitchFamily="2" charset="-122"/>
                  <a:cs typeface="Times New Roman (Body CS)"/>
                </a:rPr>
                <a:t> </a:t>
              </a:r>
              <a:endParaRPr lang="en-SG" sz="2800" dirty="0">
                <a:latin typeface="Cambria" panose="02040503050406030204" pitchFamily="18" charset="0"/>
                <a:ea typeface="SimSun" panose="02010600030101010101" pitchFamily="2" charset="-122"/>
                <a:cs typeface="Times New Roman" panose="02020603050405020304" pitchFamily="18" charset="0"/>
              </a:endParaRPr>
            </a:p>
            <a:p>
              <a:pPr algn="just">
                <a:lnSpc>
                  <a:spcPct val="150000"/>
                </a:lnSpc>
                <a:spcAft>
                  <a:spcPts val="0"/>
                </a:spcAft>
              </a:pPr>
              <a:r>
                <a:rPr lang="en-US" sz="2800" dirty="0">
                  <a:latin typeface="Cambria" panose="02040503050406030204" pitchFamily="18" charset="0"/>
                  <a:ea typeface="SimSun" panose="02010600030101010101" pitchFamily="2" charset="-122"/>
                  <a:cs typeface="Times New Roman (Body CS)"/>
                </a:rPr>
                <a:t>Share the fruits of your </a:t>
              </a:r>
              <a:r>
                <a:rPr lang="en-US" sz="2800" dirty="0">
                  <a:solidFill>
                    <a:srgbClr val="FF0000"/>
                  </a:solidFill>
                  <a:latin typeface="Cambria" panose="02040503050406030204" pitchFamily="18" charset="0"/>
                  <a:ea typeface="SimSun" panose="02010600030101010101" pitchFamily="2" charset="-122"/>
                  <a:cs typeface="Times New Roman (Body CS)"/>
                </a:rPr>
                <a:t>exercise</a:t>
              </a:r>
              <a:r>
                <a:rPr lang="en-US" sz="2800" dirty="0">
                  <a:latin typeface="Cambria" panose="02040503050406030204" pitchFamily="18" charset="0"/>
                  <a:ea typeface="SimSun" panose="02010600030101010101" pitchFamily="2" charset="-122"/>
                  <a:cs typeface="Times New Roman (Body CS)"/>
                </a:rPr>
                <a:t> with the rest of us </a:t>
              </a:r>
              <a:r>
                <a:rPr lang="en-US" sz="2800" dirty="0">
                  <a:latin typeface="Cambria" panose="02040503050406030204" pitchFamily="18" charset="0"/>
                  <a:ea typeface="SimSun" panose="02010600030101010101" pitchFamily="2" charset="-122"/>
                  <a:cs typeface="Times New Roman (Body CS)"/>
                  <a:sym typeface="Wingdings" pitchFamily="2" charset="2"/>
                </a:rPr>
                <a:t></a:t>
              </a:r>
              <a:endParaRPr lang="en-SG" sz="2800" dirty="0">
                <a:latin typeface="Cambria" panose="02040503050406030204" pitchFamily="18" charset="0"/>
                <a:ea typeface="SimSun" panose="02010600030101010101" pitchFamily="2" charset="-122"/>
                <a:cs typeface="Times New Roman" panose="02020603050405020304" pitchFamily="18" charset="0"/>
              </a:endParaRPr>
            </a:p>
          </p:txBody>
        </p:sp>
      </p:grpSp>
      <p:sp>
        <p:nvSpPr>
          <p:cNvPr id="15" name="Rectangle 14">
            <a:extLst>
              <a:ext uri="{FF2B5EF4-FFF2-40B4-BE49-F238E27FC236}">
                <a16:creationId xmlns:a16="http://schemas.microsoft.com/office/drawing/2014/main" id="{FA615089-CC33-1743-B848-0208C8CCF74D}"/>
              </a:ext>
            </a:extLst>
          </p:cNvPr>
          <p:cNvSpPr/>
          <p:nvPr/>
        </p:nvSpPr>
        <p:spPr>
          <a:xfrm>
            <a:off x="1708971" y="1397010"/>
            <a:ext cx="3396429" cy="523220"/>
          </a:xfrm>
          <a:prstGeom prst="rect">
            <a:avLst/>
          </a:prstGeom>
        </p:spPr>
        <p:txBody>
          <a:bodyPr wrap="square">
            <a:spAutoFit/>
          </a:bodyPr>
          <a:lstStyle/>
          <a:p>
            <a:r>
              <a:rPr lang="en-US" sz="2800" b="1" dirty="0">
                <a:solidFill>
                  <a:srgbClr val="FF0000"/>
                </a:solidFill>
                <a:latin typeface="Cambria" panose="02040503050406030204" pitchFamily="18" charset="0"/>
              </a:rPr>
              <a:t>~~~~~~~~~~~~~</a:t>
            </a:r>
            <a:endParaRPr lang="en-US" sz="2800" dirty="0">
              <a:solidFill>
                <a:srgbClr val="FF0000"/>
              </a:solidFill>
            </a:endParaRPr>
          </a:p>
        </p:txBody>
      </p:sp>
      <p:sp>
        <p:nvSpPr>
          <p:cNvPr id="17" name="Rectangle 16">
            <a:extLst>
              <a:ext uri="{FF2B5EF4-FFF2-40B4-BE49-F238E27FC236}">
                <a16:creationId xmlns:a16="http://schemas.microsoft.com/office/drawing/2014/main" id="{F33B07C0-3795-6149-BD5D-23BDBBB29038}"/>
              </a:ext>
            </a:extLst>
          </p:cNvPr>
          <p:cNvSpPr/>
          <p:nvPr/>
        </p:nvSpPr>
        <p:spPr>
          <a:xfrm>
            <a:off x="4617720" y="3990370"/>
            <a:ext cx="5913120" cy="523220"/>
          </a:xfrm>
          <a:prstGeom prst="rect">
            <a:avLst/>
          </a:prstGeom>
        </p:spPr>
        <p:txBody>
          <a:bodyPr wrap="square">
            <a:spAutoFit/>
          </a:bodyPr>
          <a:lstStyle/>
          <a:p>
            <a:r>
              <a:rPr lang="en-US" sz="2800" b="1" dirty="0">
                <a:solidFill>
                  <a:srgbClr val="FF0000"/>
                </a:solidFill>
                <a:latin typeface="Cambria" panose="02040503050406030204" pitchFamily="18" charset="0"/>
              </a:rPr>
              <a:t>===========================</a:t>
            </a:r>
            <a:endParaRPr lang="en-US" sz="2800" dirty="0">
              <a:solidFill>
                <a:srgbClr val="FF0000"/>
              </a:solidFill>
            </a:endParaRPr>
          </a:p>
        </p:txBody>
      </p:sp>
      <p:sp>
        <p:nvSpPr>
          <p:cNvPr id="3" name="Rectangle 2">
            <a:extLst>
              <a:ext uri="{FF2B5EF4-FFF2-40B4-BE49-F238E27FC236}">
                <a16:creationId xmlns:a16="http://schemas.microsoft.com/office/drawing/2014/main" id="{10EE718E-74EC-BA42-8876-89FC4C84DA5A}"/>
              </a:ext>
            </a:extLst>
          </p:cNvPr>
          <p:cNvSpPr/>
          <p:nvPr/>
        </p:nvSpPr>
        <p:spPr>
          <a:xfrm>
            <a:off x="4485601" y="5320040"/>
            <a:ext cx="1096326" cy="523220"/>
          </a:xfrm>
          <a:prstGeom prst="rect">
            <a:avLst/>
          </a:prstGeom>
        </p:spPr>
        <p:txBody>
          <a:bodyPr wrap="none">
            <a:spAutoFit/>
          </a:bodyPr>
          <a:lstStyle/>
          <a:p>
            <a:r>
              <a:rPr lang="en-US" sz="2800" dirty="0">
                <a:solidFill>
                  <a:srgbClr val="FF0000"/>
                </a:solidFill>
                <a:latin typeface="Cambria" panose="02040503050406030204" pitchFamily="18" charset="0"/>
                <a:ea typeface="SimSun" panose="02010600030101010101" pitchFamily="2" charset="-122"/>
                <a:cs typeface="Times New Roman (Body CS)"/>
              </a:rPr>
              <a:t>group</a:t>
            </a:r>
            <a:endParaRPr lang="en-US" sz="2800" dirty="0">
              <a:solidFill>
                <a:srgbClr val="FF0000"/>
              </a:solidFill>
            </a:endParaRPr>
          </a:p>
        </p:txBody>
      </p:sp>
      <p:sp>
        <p:nvSpPr>
          <p:cNvPr id="10" name="Rectangle 9">
            <a:extLst>
              <a:ext uri="{FF2B5EF4-FFF2-40B4-BE49-F238E27FC236}">
                <a16:creationId xmlns:a16="http://schemas.microsoft.com/office/drawing/2014/main" id="{1DD0B732-5BAA-164A-B318-7CBCD5B625AF}"/>
              </a:ext>
            </a:extLst>
          </p:cNvPr>
          <p:cNvSpPr/>
          <p:nvPr/>
        </p:nvSpPr>
        <p:spPr>
          <a:xfrm>
            <a:off x="883920" y="3981774"/>
            <a:ext cx="4053840" cy="523220"/>
          </a:xfrm>
          <a:prstGeom prst="rect">
            <a:avLst/>
          </a:prstGeom>
        </p:spPr>
        <p:txBody>
          <a:bodyPr wrap="square">
            <a:spAutoFit/>
          </a:bodyPr>
          <a:lstStyle/>
          <a:p>
            <a:r>
              <a:rPr lang="en-US" sz="2800" b="1" dirty="0">
                <a:solidFill>
                  <a:srgbClr val="FF0000"/>
                </a:solidFill>
                <a:latin typeface="Cambria" panose="02040503050406030204" pitchFamily="18" charset="0"/>
              </a:rPr>
              <a:t>=================</a:t>
            </a:r>
            <a:endParaRPr lang="en-US" sz="2800" dirty="0">
              <a:solidFill>
                <a:srgbClr val="FF0000"/>
              </a:solidFill>
            </a:endParaRPr>
          </a:p>
        </p:txBody>
      </p:sp>
      <p:sp>
        <p:nvSpPr>
          <p:cNvPr id="11" name="Rectangle 10">
            <a:extLst>
              <a:ext uri="{FF2B5EF4-FFF2-40B4-BE49-F238E27FC236}">
                <a16:creationId xmlns:a16="http://schemas.microsoft.com/office/drawing/2014/main" id="{B07B6FC7-B231-F745-A757-D0BC3CD473CC}"/>
              </a:ext>
            </a:extLst>
          </p:cNvPr>
          <p:cNvSpPr/>
          <p:nvPr/>
        </p:nvSpPr>
        <p:spPr>
          <a:xfrm>
            <a:off x="883919" y="4620584"/>
            <a:ext cx="4698007" cy="523220"/>
          </a:xfrm>
          <a:prstGeom prst="rect">
            <a:avLst/>
          </a:prstGeom>
        </p:spPr>
        <p:txBody>
          <a:bodyPr wrap="square">
            <a:spAutoFit/>
          </a:bodyPr>
          <a:lstStyle/>
          <a:p>
            <a:r>
              <a:rPr lang="en-US" sz="2800" b="1">
                <a:solidFill>
                  <a:srgbClr val="FF0000"/>
                </a:solidFill>
                <a:latin typeface="Cambria" panose="02040503050406030204" pitchFamily="18" charset="0"/>
              </a:rPr>
              <a:t>=====================</a:t>
            </a:r>
            <a:endParaRPr lang="en-US" sz="2800" dirty="0">
              <a:solidFill>
                <a:srgbClr val="FF0000"/>
              </a:solidFill>
            </a:endParaRPr>
          </a:p>
        </p:txBody>
      </p:sp>
    </p:spTree>
    <p:extLst>
      <p:ext uri="{BB962C8B-B14F-4D97-AF65-F5344CB8AC3E}">
        <p14:creationId xmlns:p14="http://schemas.microsoft.com/office/powerpoint/2010/main" val="360364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7"/>
                                        </p:tgtEl>
                                        <p:attrNameLst>
                                          <p:attrName>style.visibility</p:attrName>
                                        </p:attrNameLst>
                                      </p:cBhvr>
                                      <p:to>
                                        <p:strVal val="visible"/>
                                      </p:to>
                                    </p:set>
                                    <p:anim calcmode="lin" valueType="num">
                                      <p:cBhvr>
                                        <p:cTn id="16" dur="500" fill="hold"/>
                                        <p:tgtEl>
                                          <p:spTgt spid="17"/>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17"/>
                                        </p:tgtEl>
                                        <p:attrNameLst>
                                          <p:attrName>ppt_y</p:attrName>
                                        </p:attrNameLst>
                                      </p:cBhvr>
                                      <p:tavLst>
                                        <p:tav tm="0">
                                          <p:val>
                                            <p:strVal val="#ppt_y"/>
                                          </p:val>
                                        </p:tav>
                                        <p:tav tm="100000">
                                          <p:val>
                                            <p:strVal val="#ppt_y"/>
                                          </p:val>
                                        </p:tav>
                                      </p:tavLst>
                                    </p:anim>
                                    <p:anim calcmode="lin" valueType="num">
                                      <p:cBhvr>
                                        <p:cTn id="18" dur="500" fill="hold"/>
                                        <p:tgtEl>
                                          <p:spTgt spid="17"/>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17"/>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11"/>
                                        </p:tgtEl>
                                        <p:attrNameLst>
                                          <p:attrName>style.visibility</p:attrName>
                                        </p:attrNameLst>
                                      </p:cBhvr>
                                      <p:to>
                                        <p:strVal val="visible"/>
                                      </p:to>
                                    </p:set>
                                    <p:anim calcmode="lin" valueType="num">
                                      <p:cBhvr>
                                        <p:cTn id="25"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11"/>
                                        </p:tgtEl>
                                        <p:attrNameLst>
                                          <p:attrName>ppt_y</p:attrName>
                                        </p:attrNameLst>
                                      </p:cBhvr>
                                      <p:tavLst>
                                        <p:tav tm="0">
                                          <p:val>
                                            <p:strVal val="#ppt_y"/>
                                          </p:val>
                                        </p:tav>
                                        <p:tav tm="100000">
                                          <p:val>
                                            <p:strVal val="#ppt_y"/>
                                          </p:val>
                                        </p:tav>
                                      </p:tavLst>
                                    </p:anim>
                                    <p:anim calcmode="lin" valueType="num">
                                      <p:cBhvr>
                                        <p:cTn id="27"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E357-54F3-9E41-AE1A-69947AD8B003}"/>
              </a:ext>
            </a:extLst>
          </p:cNvPr>
          <p:cNvSpPr>
            <a:spLocks noGrp="1"/>
          </p:cNvSpPr>
          <p:nvPr>
            <p:ph type="title"/>
          </p:nvPr>
        </p:nvSpPr>
        <p:spPr>
          <a:xfrm>
            <a:off x="0" y="0"/>
            <a:ext cx="12191999" cy="882650"/>
          </a:xfrm>
        </p:spPr>
        <p:txBody>
          <a:bodyPr>
            <a:normAutofit/>
          </a:bodyPr>
          <a:lstStyle/>
          <a:p>
            <a:pPr algn="ctr"/>
            <a:r>
              <a:rPr lang="en-US" sz="3200" b="1" dirty="0">
                <a:latin typeface="Cambria" panose="02040503050406030204" pitchFamily="18" charset="0"/>
              </a:rPr>
              <a:t>Grappling With Old Testament Narratives</a:t>
            </a:r>
          </a:p>
        </p:txBody>
      </p:sp>
      <p:sp>
        <p:nvSpPr>
          <p:cNvPr id="4" name="TextBox 3">
            <a:extLst>
              <a:ext uri="{FF2B5EF4-FFF2-40B4-BE49-F238E27FC236}">
                <a16:creationId xmlns:a16="http://schemas.microsoft.com/office/drawing/2014/main" id="{10CB421B-9812-7244-AB44-216137A206B1}"/>
              </a:ext>
            </a:extLst>
          </p:cNvPr>
          <p:cNvSpPr txBox="1"/>
          <p:nvPr/>
        </p:nvSpPr>
        <p:spPr>
          <a:xfrm>
            <a:off x="191530" y="1203926"/>
            <a:ext cx="3957365" cy="584775"/>
          </a:xfrm>
          <a:prstGeom prst="rect">
            <a:avLst/>
          </a:prstGeom>
          <a:noFill/>
        </p:spPr>
        <p:txBody>
          <a:bodyPr wrap="none" rtlCol="0">
            <a:spAutoFit/>
          </a:bodyPr>
          <a:lstStyle/>
          <a:p>
            <a:pPr marL="457200" indent="-457200">
              <a:buFont typeface="Arial" panose="020B0604020202020204" pitchFamily="34" charset="0"/>
              <a:buChar char="•"/>
            </a:pPr>
            <a:r>
              <a:rPr lang="en-US" sz="3200" b="1" i="1" dirty="0">
                <a:solidFill>
                  <a:srgbClr val="7030A0"/>
                </a:solidFill>
                <a:latin typeface="Cambria" panose="02040503050406030204" pitchFamily="18" charset="0"/>
              </a:rPr>
              <a:t>Know The Setting</a:t>
            </a:r>
          </a:p>
        </p:txBody>
      </p:sp>
      <p:sp>
        <p:nvSpPr>
          <p:cNvPr id="8" name="TextBox 7">
            <a:extLst>
              <a:ext uri="{FF2B5EF4-FFF2-40B4-BE49-F238E27FC236}">
                <a16:creationId xmlns:a16="http://schemas.microsoft.com/office/drawing/2014/main" id="{F3C417DA-0708-594E-A61A-F0502F400540}"/>
              </a:ext>
            </a:extLst>
          </p:cNvPr>
          <p:cNvSpPr txBox="1"/>
          <p:nvPr/>
        </p:nvSpPr>
        <p:spPr>
          <a:xfrm>
            <a:off x="0" y="590262"/>
            <a:ext cx="12191999"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1 SAMUEL 17</a:t>
            </a:r>
          </a:p>
        </p:txBody>
      </p:sp>
      <p:sp>
        <p:nvSpPr>
          <p:cNvPr id="9" name="TextBox 8">
            <a:extLst>
              <a:ext uri="{FF2B5EF4-FFF2-40B4-BE49-F238E27FC236}">
                <a16:creationId xmlns:a16="http://schemas.microsoft.com/office/drawing/2014/main" id="{CD2C47BC-E69B-FF4D-9E9C-5138056C77B1}"/>
              </a:ext>
            </a:extLst>
          </p:cNvPr>
          <p:cNvSpPr txBox="1"/>
          <p:nvPr/>
        </p:nvSpPr>
        <p:spPr>
          <a:xfrm>
            <a:off x="633490" y="1765299"/>
            <a:ext cx="6940790" cy="584775"/>
          </a:xfrm>
          <a:prstGeom prst="rect">
            <a:avLst/>
          </a:prstGeom>
          <a:noFill/>
        </p:spPr>
        <p:txBody>
          <a:bodyPr wrap="square" rtlCol="0">
            <a:spAutoFit/>
          </a:bodyPr>
          <a:lstStyle/>
          <a:p>
            <a:pPr marL="457200" indent="-457200">
              <a:buFont typeface="Wingdings" pitchFamily="2" charset="2"/>
              <a:buChar char="Ø"/>
            </a:pPr>
            <a:r>
              <a:rPr lang="en-US" sz="3200" b="1" dirty="0">
                <a:solidFill>
                  <a:srgbClr val="7030A0"/>
                </a:solidFill>
                <a:latin typeface="Cambria" panose="02040503050406030204" pitchFamily="18" charset="0"/>
              </a:rPr>
              <a:t>The </a:t>
            </a:r>
            <a:r>
              <a:rPr lang="en-US" sz="3200" b="1" u="sng" dirty="0">
                <a:solidFill>
                  <a:srgbClr val="7030A0"/>
                </a:solidFill>
                <a:latin typeface="Cambria" panose="02040503050406030204" pitchFamily="18" charset="0"/>
              </a:rPr>
              <a:t>Immediate</a:t>
            </a:r>
            <a:r>
              <a:rPr lang="en-US" sz="3200" b="1" dirty="0">
                <a:solidFill>
                  <a:srgbClr val="7030A0"/>
                </a:solidFill>
                <a:latin typeface="Cambria" panose="02040503050406030204" pitchFamily="18" charset="0"/>
              </a:rPr>
              <a:t> Setting</a:t>
            </a:r>
          </a:p>
        </p:txBody>
      </p:sp>
      <p:sp>
        <p:nvSpPr>
          <p:cNvPr id="10" name="TextBox 9">
            <a:extLst>
              <a:ext uri="{FF2B5EF4-FFF2-40B4-BE49-F238E27FC236}">
                <a16:creationId xmlns:a16="http://schemas.microsoft.com/office/drawing/2014/main" id="{F2D81416-F301-3241-BBCD-2F023890872E}"/>
              </a:ext>
            </a:extLst>
          </p:cNvPr>
          <p:cNvSpPr txBox="1"/>
          <p:nvPr/>
        </p:nvSpPr>
        <p:spPr>
          <a:xfrm>
            <a:off x="633490" y="2329786"/>
            <a:ext cx="6940790" cy="584775"/>
          </a:xfrm>
          <a:prstGeom prst="rect">
            <a:avLst/>
          </a:prstGeom>
          <a:noFill/>
        </p:spPr>
        <p:txBody>
          <a:bodyPr wrap="square" rtlCol="0">
            <a:spAutoFit/>
          </a:bodyPr>
          <a:lstStyle/>
          <a:p>
            <a:pPr marL="457200" indent="-457200">
              <a:buFont typeface="Wingdings" pitchFamily="2" charset="2"/>
              <a:buChar char="Ø"/>
            </a:pPr>
            <a:r>
              <a:rPr lang="en-US" sz="3200" b="1" dirty="0">
                <a:solidFill>
                  <a:srgbClr val="7030A0"/>
                </a:solidFill>
                <a:latin typeface="Cambria" panose="02040503050406030204" pitchFamily="18" charset="0"/>
              </a:rPr>
              <a:t>The </a:t>
            </a:r>
            <a:r>
              <a:rPr lang="en-US" sz="3200" b="1" u="sng" dirty="0">
                <a:solidFill>
                  <a:srgbClr val="7030A0"/>
                </a:solidFill>
                <a:latin typeface="Cambria" panose="02040503050406030204" pitchFamily="18" charset="0"/>
              </a:rPr>
              <a:t>Wider</a:t>
            </a:r>
            <a:r>
              <a:rPr lang="en-US" sz="3200" b="1" dirty="0">
                <a:solidFill>
                  <a:srgbClr val="7030A0"/>
                </a:solidFill>
                <a:latin typeface="Cambria" panose="02040503050406030204" pitchFamily="18" charset="0"/>
              </a:rPr>
              <a:t> Setting</a:t>
            </a:r>
          </a:p>
        </p:txBody>
      </p:sp>
      <p:sp>
        <p:nvSpPr>
          <p:cNvPr id="11" name="TextBox 10">
            <a:extLst>
              <a:ext uri="{FF2B5EF4-FFF2-40B4-BE49-F238E27FC236}">
                <a16:creationId xmlns:a16="http://schemas.microsoft.com/office/drawing/2014/main" id="{74CC95F9-1306-814F-82CF-0A99FFFA578A}"/>
              </a:ext>
            </a:extLst>
          </p:cNvPr>
          <p:cNvSpPr txBox="1"/>
          <p:nvPr/>
        </p:nvSpPr>
        <p:spPr>
          <a:xfrm>
            <a:off x="633490" y="2911447"/>
            <a:ext cx="6940790" cy="584775"/>
          </a:xfrm>
          <a:prstGeom prst="rect">
            <a:avLst/>
          </a:prstGeom>
          <a:noFill/>
        </p:spPr>
        <p:txBody>
          <a:bodyPr wrap="square" rtlCol="0">
            <a:spAutoFit/>
          </a:bodyPr>
          <a:lstStyle/>
          <a:p>
            <a:pPr marL="457200" indent="-457200">
              <a:buFont typeface="Wingdings" pitchFamily="2" charset="2"/>
              <a:buChar char="Ø"/>
            </a:pPr>
            <a:r>
              <a:rPr lang="en-US" sz="3200" b="1" dirty="0">
                <a:solidFill>
                  <a:srgbClr val="7030A0"/>
                </a:solidFill>
                <a:latin typeface="Cambria" panose="02040503050406030204" pitchFamily="18" charset="0"/>
              </a:rPr>
              <a:t>The </a:t>
            </a:r>
            <a:r>
              <a:rPr lang="en-US" sz="3200" b="1" u="sng" dirty="0">
                <a:solidFill>
                  <a:srgbClr val="7030A0"/>
                </a:solidFill>
                <a:latin typeface="Cambria" panose="02040503050406030204" pitchFamily="18" charset="0"/>
              </a:rPr>
              <a:t>Whole-Bible</a:t>
            </a:r>
            <a:r>
              <a:rPr lang="en-US" sz="3200" b="1" dirty="0">
                <a:solidFill>
                  <a:srgbClr val="7030A0"/>
                </a:solidFill>
                <a:latin typeface="Cambria" panose="02040503050406030204" pitchFamily="18" charset="0"/>
              </a:rPr>
              <a:t> Setting</a:t>
            </a:r>
          </a:p>
        </p:txBody>
      </p:sp>
    </p:spTree>
    <p:extLst>
      <p:ext uri="{BB962C8B-B14F-4D97-AF65-F5344CB8AC3E}">
        <p14:creationId xmlns:p14="http://schemas.microsoft.com/office/powerpoint/2010/main" val="1939419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E357-54F3-9E41-AE1A-69947AD8B003}"/>
              </a:ext>
            </a:extLst>
          </p:cNvPr>
          <p:cNvSpPr>
            <a:spLocks noGrp="1"/>
          </p:cNvSpPr>
          <p:nvPr>
            <p:ph type="title"/>
          </p:nvPr>
        </p:nvSpPr>
        <p:spPr>
          <a:xfrm>
            <a:off x="0" y="0"/>
            <a:ext cx="12191999" cy="882650"/>
          </a:xfrm>
        </p:spPr>
        <p:txBody>
          <a:bodyPr>
            <a:normAutofit/>
          </a:bodyPr>
          <a:lstStyle/>
          <a:p>
            <a:pPr algn="ctr"/>
            <a:r>
              <a:rPr lang="en-US" sz="3200" b="1" dirty="0">
                <a:latin typeface="Cambria" panose="02040503050406030204" pitchFamily="18" charset="0"/>
              </a:rPr>
              <a:t>Grappling With Old Testament Narratives</a:t>
            </a:r>
          </a:p>
        </p:txBody>
      </p:sp>
      <p:sp>
        <p:nvSpPr>
          <p:cNvPr id="4" name="TextBox 3">
            <a:extLst>
              <a:ext uri="{FF2B5EF4-FFF2-40B4-BE49-F238E27FC236}">
                <a16:creationId xmlns:a16="http://schemas.microsoft.com/office/drawing/2014/main" id="{10CB421B-9812-7244-AB44-216137A206B1}"/>
              </a:ext>
            </a:extLst>
          </p:cNvPr>
          <p:cNvSpPr txBox="1"/>
          <p:nvPr/>
        </p:nvSpPr>
        <p:spPr>
          <a:xfrm>
            <a:off x="191530" y="1203926"/>
            <a:ext cx="3957365" cy="584775"/>
          </a:xfrm>
          <a:prstGeom prst="rect">
            <a:avLst/>
          </a:prstGeom>
          <a:noFill/>
        </p:spPr>
        <p:txBody>
          <a:bodyPr wrap="none" rtlCol="0">
            <a:spAutoFit/>
          </a:bodyPr>
          <a:lstStyle/>
          <a:p>
            <a:pPr marL="457200" indent="-457200">
              <a:buFont typeface="Arial" panose="020B0604020202020204" pitchFamily="34" charset="0"/>
              <a:buChar char="•"/>
            </a:pPr>
            <a:r>
              <a:rPr lang="en-US" sz="3200" b="1" i="1" dirty="0">
                <a:solidFill>
                  <a:srgbClr val="7030A0"/>
                </a:solidFill>
                <a:latin typeface="Cambria" panose="02040503050406030204" pitchFamily="18" charset="0"/>
              </a:rPr>
              <a:t>Know The Setting</a:t>
            </a:r>
          </a:p>
        </p:txBody>
      </p:sp>
      <p:sp>
        <p:nvSpPr>
          <p:cNvPr id="8" name="TextBox 7">
            <a:extLst>
              <a:ext uri="{FF2B5EF4-FFF2-40B4-BE49-F238E27FC236}">
                <a16:creationId xmlns:a16="http://schemas.microsoft.com/office/drawing/2014/main" id="{F3C417DA-0708-594E-A61A-F0502F400540}"/>
              </a:ext>
            </a:extLst>
          </p:cNvPr>
          <p:cNvSpPr txBox="1"/>
          <p:nvPr/>
        </p:nvSpPr>
        <p:spPr>
          <a:xfrm>
            <a:off x="0" y="590262"/>
            <a:ext cx="12191999"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1 SAMUEL 17</a:t>
            </a:r>
          </a:p>
        </p:txBody>
      </p:sp>
      <p:sp>
        <p:nvSpPr>
          <p:cNvPr id="9" name="TextBox 8">
            <a:extLst>
              <a:ext uri="{FF2B5EF4-FFF2-40B4-BE49-F238E27FC236}">
                <a16:creationId xmlns:a16="http://schemas.microsoft.com/office/drawing/2014/main" id="{CD2C47BC-E69B-FF4D-9E9C-5138056C77B1}"/>
              </a:ext>
            </a:extLst>
          </p:cNvPr>
          <p:cNvSpPr txBox="1"/>
          <p:nvPr/>
        </p:nvSpPr>
        <p:spPr>
          <a:xfrm>
            <a:off x="633490" y="1765299"/>
            <a:ext cx="6940790" cy="584775"/>
          </a:xfrm>
          <a:prstGeom prst="rect">
            <a:avLst/>
          </a:prstGeom>
          <a:noFill/>
        </p:spPr>
        <p:txBody>
          <a:bodyPr wrap="square" rtlCol="0">
            <a:spAutoFit/>
          </a:bodyPr>
          <a:lstStyle/>
          <a:p>
            <a:pPr marL="457200" indent="-457200">
              <a:buFont typeface="Wingdings" pitchFamily="2" charset="2"/>
              <a:buChar char="Ø"/>
            </a:pPr>
            <a:r>
              <a:rPr lang="en-US" sz="3200" b="1" dirty="0">
                <a:solidFill>
                  <a:srgbClr val="7030A0"/>
                </a:solidFill>
                <a:latin typeface="Cambria" panose="02040503050406030204" pitchFamily="18" charset="0"/>
              </a:rPr>
              <a:t>The </a:t>
            </a:r>
            <a:r>
              <a:rPr lang="en-US" sz="3200" b="1" u="sng" dirty="0">
                <a:solidFill>
                  <a:srgbClr val="7030A0"/>
                </a:solidFill>
                <a:latin typeface="Cambria" panose="02040503050406030204" pitchFamily="18" charset="0"/>
              </a:rPr>
              <a:t>Immediate</a:t>
            </a:r>
            <a:r>
              <a:rPr lang="en-US" sz="3200" b="1" dirty="0">
                <a:solidFill>
                  <a:srgbClr val="7030A0"/>
                </a:solidFill>
                <a:latin typeface="Cambria" panose="02040503050406030204" pitchFamily="18" charset="0"/>
              </a:rPr>
              <a:t> Setting</a:t>
            </a:r>
          </a:p>
        </p:txBody>
      </p:sp>
      <p:sp>
        <p:nvSpPr>
          <p:cNvPr id="10" name="TextBox 9">
            <a:extLst>
              <a:ext uri="{FF2B5EF4-FFF2-40B4-BE49-F238E27FC236}">
                <a16:creationId xmlns:a16="http://schemas.microsoft.com/office/drawing/2014/main" id="{F2D81416-F301-3241-BBCD-2F023890872E}"/>
              </a:ext>
            </a:extLst>
          </p:cNvPr>
          <p:cNvSpPr txBox="1"/>
          <p:nvPr/>
        </p:nvSpPr>
        <p:spPr>
          <a:xfrm>
            <a:off x="633490" y="2329786"/>
            <a:ext cx="6940790" cy="584775"/>
          </a:xfrm>
          <a:prstGeom prst="rect">
            <a:avLst/>
          </a:prstGeom>
          <a:noFill/>
        </p:spPr>
        <p:txBody>
          <a:bodyPr wrap="square" rtlCol="0">
            <a:spAutoFit/>
          </a:bodyPr>
          <a:lstStyle/>
          <a:p>
            <a:pPr marL="457200" indent="-457200">
              <a:buFont typeface="Wingdings" pitchFamily="2" charset="2"/>
              <a:buChar char="Ø"/>
            </a:pPr>
            <a:r>
              <a:rPr lang="en-US" sz="3200" b="1" dirty="0">
                <a:solidFill>
                  <a:srgbClr val="7030A0"/>
                </a:solidFill>
                <a:latin typeface="Cambria" panose="02040503050406030204" pitchFamily="18" charset="0"/>
              </a:rPr>
              <a:t>The </a:t>
            </a:r>
            <a:r>
              <a:rPr lang="en-US" sz="3200" b="1" u="sng" dirty="0">
                <a:solidFill>
                  <a:srgbClr val="7030A0"/>
                </a:solidFill>
                <a:latin typeface="Cambria" panose="02040503050406030204" pitchFamily="18" charset="0"/>
              </a:rPr>
              <a:t>Wider</a:t>
            </a:r>
            <a:r>
              <a:rPr lang="en-US" sz="3200" b="1" dirty="0">
                <a:solidFill>
                  <a:srgbClr val="7030A0"/>
                </a:solidFill>
                <a:latin typeface="Cambria" panose="02040503050406030204" pitchFamily="18" charset="0"/>
              </a:rPr>
              <a:t> Setting</a:t>
            </a:r>
          </a:p>
        </p:txBody>
      </p:sp>
      <p:sp>
        <p:nvSpPr>
          <p:cNvPr id="11" name="TextBox 10">
            <a:extLst>
              <a:ext uri="{FF2B5EF4-FFF2-40B4-BE49-F238E27FC236}">
                <a16:creationId xmlns:a16="http://schemas.microsoft.com/office/drawing/2014/main" id="{74CC95F9-1306-814F-82CF-0A99FFFA578A}"/>
              </a:ext>
            </a:extLst>
          </p:cNvPr>
          <p:cNvSpPr txBox="1"/>
          <p:nvPr/>
        </p:nvSpPr>
        <p:spPr>
          <a:xfrm>
            <a:off x="633490" y="2911447"/>
            <a:ext cx="6940790" cy="584775"/>
          </a:xfrm>
          <a:prstGeom prst="rect">
            <a:avLst/>
          </a:prstGeom>
          <a:noFill/>
        </p:spPr>
        <p:txBody>
          <a:bodyPr wrap="square" rtlCol="0">
            <a:spAutoFit/>
          </a:bodyPr>
          <a:lstStyle/>
          <a:p>
            <a:pPr marL="457200" indent="-457200">
              <a:buFont typeface="Wingdings" pitchFamily="2" charset="2"/>
              <a:buChar char="Ø"/>
            </a:pPr>
            <a:r>
              <a:rPr lang="en-US" sz="3200" b="1" dirty="0">
                <a:solidFill>
                  <a:srgbClr val="7030A0"/>
                </a:solidFill>
                <a:latin typeface="Cambria" panose="02040503050406030204" pitchFamily="18" charset="0"/>
              </a:rPr>
              <a:t>The </a:t>
            </a:r>
            <a:r>
              <a:rPr lang="en-US" sz="3200" b="1" u="sng" dirty="0">
                <a:solidFill>
                  <a:srgbClr val="7030A0"/>
                </a:solidFill>
                <a:latin typeface="Cambria" panose="02040503050406030204" pitchFamily="18" charset="0"/>
              </a:rPr>
              <a:t>Whole-Bible</a:t>
            </a:r>
            <a:r>
              <a:rPr lang="en-US" sz="3200" b="1" dirty="0">
                <a:solidFill>
                  <a:srgbClr val="7030A0"/>
                </a:solidFill>
                <a:latin typeface="Cambria" panose="02040503050406030204" pitchFamily="18" charset="0"/>
              </a:rPr>
              <a:t> Setting</a:t>
            </a:r>
          </a:p>
        </p:txBody>
      </p:sp>
      <p:sp>
        <p:nvSpPr>
          <p:cNvPr id="12" name="TextBox 11">
            <a:extLst>
              <a:ext uri="{FF2B5EF4-FFF2-40B4-BE49-F238E27FC236}">
                <a16:creationId xmlns:a16="http://schemas.microsoft.com/office/drawing/2014/main" id="{D12BF6B4-3C0B-7546-AF89-A9CD1C976F04}"/>
              </a:ext>
            </a:extLst>
          </p:cNvPr>
          <p:cNvSpPr txBox="1"/>
          <p:nvPr/>
        </p:nvSpPr>
        <p:spPr>
          <a:xfrm>
            <a:off x="133865" y="3725347"/>
            <a:ext cx="8067978" cy="584775"/>
          </a:xfrm>
          <a:prstGeom prst="rect">
            <a:avLst/>
          </a:prstGeom>
          <a:noFill/>
        </p:spPr>
        <p:txBody>
          <a:bodyPr wrap="none" rtlCol="0">
            <a:spAutoFit/>
          </a:bodyPr>
          <a:lstStyle/>
          <a:p>
            <a:pPr marL="457200" indent="-457200">
              <a:buFont typeface="Arial" panose="020B0604020202020204" pitchFamily="34" charset="0"/>
              <a:buChar char="•"/>
            </a:pPr>
            <a:r>
              <a:rPr lang="en-US" sz="3200" b="1" i="1" dirty="0">
                <a:solidFill>
                  <a:srgbClr val="7030A0"/>
                </a:solidFill>
                <a:latin typeface="Cambria" panose="02040503050406030204" pitchFamily="18" charset="0"/>
              </a:rPr>
              <a:t>Identify The Characters (Major &amp; Minor)</a:t>
            </a:r>
          </a:p>
        </p:txBody>
      </p:sp>
      <p:sp>
        <p:nvSpPr>
          <p:cNvPr id="13" name="TextBox 12">
            <a:extLst>
              <a:ext uri="{FF2B5EF4-FFF2-40B4-BE49-F238E27FC236}">
                <a16:creationId xmlns:a16="http://schemas.microsoft.com/office/drawing/2014/main" id="{35E444D7-8AFC-FD46-AE98-0492300C11FB}"/>
              </a:ext>
            </a:extLst>
          </p:cNvPr>
          <p:cNvSpPr txBox="1"/>
          <p:nvPr/>
        </p:nvSpPr>
        <p:spPr>
          <a:xfrm>
            <a:off x="575825" y="4286720"/>
            <a:ext cx="4974830" cy="584775"/>
          </a:xfrm>
          <a:prstGeom prst="rect">
            <a:avLst/>
          </a:prstGeom>
          <a:noFill/>
        </p:spPr>
        <p:txBody>
          <a:bodyPr wrap="square" rtlCol="0">
            <a:spAutoFit/>
          </a:bodyPr>
          <a:lstStyle/>
          <a:p>
            <a:pPr marL="457200" indent="-457200">
              <a:buFont typeface="Wingdings" pitchFamily="2" charset="2"/>
              <a:buChar char="Ø"/>
            </a:pPr>
            <a:r>
              <a:rPr lang="en-GB" sz="3200" b="1" dirty="0">
                <a:solidFill>
                  <a:srgbClr val="7030A0"/>
                </a:solidFill>
                <a:latin typeface="Cambria" panose="02040503050406030204" pitchFamily="18" charset="0"/>
              </a:rPr>
              <a:t>The central character:</a:t>
            </a:r>
            <a:endParaRPr lang="en-US" sz="3200" b="1" dirty="0">
              <a:solidFill>
                <a:srgbClr val="7030A0"/>
              </a:solidFill>
              <a:latin typeface="Cambria" panose="02040503050406030204" pitchFamily="18" charset="0"/>
            </a:endParaRPr>
          </a:p>
        </p:txBody>
      </p:sp>
      <p:sp>
        <p:nvSpPr>
          <p:cNvPr id="14" name="TextBox 13">
            <a:extLst>
              <a:ext uri="{FF2B5EF4-FFF2-40B4-BE49-F238E27FC236}">
                <a16:creationId xmlns:a16="http://schemas.microsoft.com/office/drawing/2014/main" id="{9897BDF0-3737-BE41-AF86-92C7AB22B580}"/>
              </a:ext>
            </a:extLst>
          </p:cNvPr>
          <p:cNvSpPr txBox="1"/>
          <p:nvPr/>
        </p:nvSpPr>
        <p:spPr>
          <a:xfrm>
            <a:off x="575825" y="4839967"/>
            <a:ext cx="5828270" cy="584775"/>
          </a:xfrm>
          <a:prstGeom prst="rect">
            <a:avLst/>
          </a:prstGeom>
          <a:noFill/>
        </p:spPr>
        <p:txBody>
          <a:bodyPr wrap="square" rtlCol="0">
            <a:spAutoFit/>
          </a:bodyPr>
          <a:lstStyle/>
          <a:p>
            <a:pPr marL="457200" indent="-457200">
              <a:buFont typeface="Wingdings" pitchFamily="2" charset="2"/>
              <a:buChar char="Ø"/>
            </a:pPr>
            <a:r>
              <a:rPr lang="en-GB" sz="3200" b="1" dirty="0">
                <a:solidFill>
                  <a:srgbClr val="7030A0"/>
                </a:solidFill>
                <a:latin typeface="Cambria" panose="02040503050406030204" pitchFamily="18" charset="0"/>
              </a:rPr>
              <a:t>The secondary characters:</a:t>
            </a:r>
            <a:endParaRPr lang="en-US" sz="3200" b="1" dirty="0">
              <a:solidFill>
                <a:srgbClr val="7030A0"/>
              </a:solidFill>
              <a:latin typeface="Cambria" panose="02040503050406030204" pitchFamily="18" charset="0"/>
            </a:endParaRPr>
          </a:p>
        </p:txBody>
      </p:sp>
      <p:sp>
        <p:nvSpPr>
          <p:cNvPr id="15" name="TextBox 14">
            <a:extLst>
              <a:ext uri="{FF2B5EF4-FFF2-40B4-BE49-F238E27FC236}">
                <a16:creationId xmlns:a16="http://schemas.microsoft.com/office/drawing/2014/main" id="{ACBA1408-6869-B541-A3F5-6F0446DA7256}"/>
              </a:ext>
            </a:extLst>
          </p:cNvPr>
          <p:cNvSpPr txBox="1"/>
          <p:nvPr/>
        </p:nvSpPr>
        <p:spPr>
          <a:xfrm>
            <a:off x="575825" y="5361686"/>
            <a:ext cx="5828270" cy="584775"/>
          </a:xfrm>
          <a:prstGeom prst="rect">
            <a:avLst/>
          </a:prstGeom>
          <a:noFill/>
        </p:spPr>
        <p:txBody>
          <a:bodyPr wrap="square" rtlCol="0">
            <a:spAutoFit/>
          </a:bodyPr>
          <a:lstStyle/>
          <a:p>
            <a:pPr marL="457200" indent="-457200">
              <a:buFont typeface="Wingdings" pitchFamily="2" charset="2"/>
              <a:buChar char="Ø"/>
            </a:pPr>
            <a:r>
              <a:rPr lang="en-GB" sz="3200" b="1" dirty="0">
                <a:solidFill>
                  <a:srgbClr val="7030A0"/>
                </a:solidFill>
                <a:latin typeface="Cambria" panose="02040503050406030204" pitchFamily="18" charset="0"/>
              </a:rPr>
              <a:t>The supportive characters:</a:t>
            </a:r>
            <a:endParaRPr lang="en-US" sz="3200" b="1" dirty="0">
              <a:solidFill>
                <a:srgbClr val="7030A0"/>
              </a:solidFill>
              <a:latin typeface="Cambria" panose="02040503050406030204" pitchFamily="18" charset="0"/>
            </a:endParaRPr>
          </a:p>
        </p:txBody>
      </p:sp>
    </p:spTree>
    <p:extLst>
      <p:ext uri="{BB962C8B-B14F-4D97-AF65-F5344CB8AC3E}">
        <p14:creationId xmlns:p14="http://schemas.microsoft.com/office/powerpoint/2010/main" val="1132092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E357-54F3-9E41-AE1A-69947AD8B003}"/>
              </a:ext>
            </a:extLst>
          </p:cNvPr>
          <p:cNvSpPr>
            <a:spLocks noGrp="1"/>
          </p:cNvSpPr>
          <p:nvPr>
            <p:ph type="title"/>
          </p:nvPr>
        </p:nvSpPr>
        <p:spPr>
          <a:xfrm>
            <a:off x="0" y="0"/>
            <a:ext cx="12191999" cy="882650"/>
          </a:xfrm>
        </p:spPr>
        <p:txBody>
          <a:bodyPr>
            <a:normAutofit/>
          </a:bodyPr>
          <a:lstStyle/>
          <a:p>
            <a:pPr algn="ctr"/>
            <a:r>
              <a:rPr lang="en-US" sz="3200" b="1" dirty="0">
                <a:latin typeface="Cambria" panose="02040503050406030204" pitchFamily="18" charset="0"/>
              </a:rPr>
              <a:t>Grappling With Old Testament Narratives</a:t>
            </a:r>
          </a:p>
        </p:txBody>
      </p:sp>
      <p:grpSp>
        <p:nvGrpSpPr>
          <p:cNvPr id="14" name="Group 13">
            <a:extLst>
              <a:ext uri="{FF2B5EF4-FFF2-40B4-BE49-F238E27FC236}">
                <a16:creationId xmlns:a16="http://schemas.microsoft.com/office/drawing/2014/main" id="{0D55D811-6C3B-1F41-89B9-FE4D364C501A}"/>
              </a:ext>
            </a:extLst>
          </p:cNvPr>
          <p:cNvGrpSpPr/>
          <p:nvPr/>
        </p:nvGrpSpPr>
        <p:grpSpPr>
          <a:xfrm>
            <a:off x="670560" y="882650"/>
            <a:ext cx="10728960" cy="5563870"/>
            <a:chOff x="670560" y="882650"/>
            <a:chExt cx="10728960" cy="5563870"/>
          </a:xfrm>
        </p:grpSpPr>
        <p:sp>
          <p:nvSpPr>
            <p:cNvPr id="7" name="Rectangle 6">
              <a:extLst>
                <a:ext uri="{FF2B5EF4-FFF2-40B4-BE49-F238E27FC236}">
                  <a16:creationId xmlns:a16="http://schemas.microsoft.com/office/drawing/2014/main" id="{CA744910-44E0-3241-91A1-9CD0A14781A8}"/>
                </a:ext>
              </a:extLst>
            </p:cNvPr>
            <p:cNvSpPr/>
            <p:nvPr/>
          </p:nvSpPr>
          <p:spPr>
            <a:xfrm>
              <a:off x="670560" y="882650"/>
              <a:ext cx="10728960" cy="5563870"/>
            </a:xfrm>
            <a:prstGeom prst="rect">
              <a:avLst/>
            </a:prstGeom>
            <a:noFill/>
            <a:ln w="127000"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63E6AAA-992C-9149-B0F9-A3918E0B5B58}"/>
                </a:ext>
              </a:extLst>
            </p:cNvPr>
            <p:cNvSpPr/>
            <p:nvPr/>
          </p:nvSpPr>
          <p:spPr>
            <a:xfrm>
              <a:off x="883920" y="1019810"/>
              <a:ext cx="10302240" cy="5183214"/>
            </a:xfrm>
            <a:prstGeom prst="rect">
              <a:avLst/>
            </a:prstGeom>
          </p:spPr>
          <p:txBody>
            <a:bodyPr wrap="square">
              <a:spAutoFit/>
            </a:bodyPr>
            <a:lstStyle/>
            <a:p>
              <a:pPr algn="just">
                <a:lnSpc>
                  <a:spcPct val="150000"/>
                </a:lnSpc>
                <a:spcAft>
                  <a:spcPts val="0"/>
                </a:spcAft>
              </a:pPr>
              <a:r>
                <a:rPr lang="en-GB" sz="2800" dirty="0">
                  <a:latin typeface="Cambria" panose="02040503050406030204" pitchFamily="18" charset="0"/>
                  <a:ea typeface="SimSun" panose="02010600030101010101" pitchFamily="2" charset="-122"/>
                  <a:cs typeface="Times New Roman" panose="02020603050405020304" pitchFamily="18" charset="0"/>
                </a:rPr>
                <a:t>Read </a:t>
              </a:r>
              <a:r>
                <a:rPr lang="en-GB" sz="2800" b="1" dirty="0">
                  <a:latin typeface="Cambria" panose="02040503050406030204" pitchFamily="18" charset="0"/>
                  <a:ea typeface="SimSun" panose="02010600030101010101" pitchFamily="2" charset="-122"/>
                  <a:cs typeface="Times New Roman" panose="02020603050405020304" pitchFamily="18" charset="0"/>
                </a:rPr>
                <a:t>GENESIS 22:1-19</a:t>
              </a:r>
              <a:r>
                <a:rPr lang="en-GB" sz="2800" dirty="0">
                  <a:latin typeface="Cambria" panose="02040503050406030204" pitchFamily="18" charset="0"/>
                  <a:ea typeface="SimSun" panose="02010600030101010101" pitchFamily="2" charset="-122"/>
                  <a:cs typeface="Times New Roman" panose="02020603050405020304" pitchFamily="18" charset="0"/>
                </a:rPr>
                <a:t>. </a:t>
              </a:r>
              <a:endParaRPr lang="en-SG" sz="2800" dirty="0">
                <a:latin typeface="Cambria" panose="02040503050406030204" pitchFamily="18" charset="0"/>
                <a:ea typeface="SimSun" panose="02010600030101010101" pitchFamily="2" charset="-122"/>
                <a:cs typeface="Times New Roman" panose="02020603050405020304" pitchFamily="18" charset="0"/>
              </a:endParaRPr>
            </a:p>
            <a:p>
              <a:pPr algn="just">
                <a:lnSpc>
                  <a:spcPct val="150000"/>
                </a:lnSpc>
                <a:spcAft>
                  <a:spcPts val="0"/>
                </a:spcAft>
              </a:pPr>
              <a:endParaRPr lang="en-SG" sz="2800" dirty="0">
                <a:latin typeface="Cambria" panose="02040503050406030204" pitchFamily="18" charset="0"/>
                <a:ea typeface="SimSun" panose="02010600030101010101" pitchFamily="2" charset="-122"/>
                <a:cs typeface="Times New Roman" panose="02020603050405020304" pitchFamily="18" charset="0"/>
              </a:endParaRPr>
            </a:p>
            <a:p>
              <a:pPr algn="just">
                <a:lnSpc>
                  <a:spcPct val="150000"/>
                </a:lnSpc>
                <a:spcAft>
                  <a:spcPts val="0"/>
                </a:spcAft>
              </a:pPr>
              <a:r>
                <a:rPr lang="en-GB" sz="2800" dirty="0">
                  <a:latin typeface="Cambria" panose="02040503050406030204" pitchFamily="18" charset="0"/>
                  <a:ea typeface="SimSun" panose="02010600030101010101" pitchFamily="2" charset="-122"/>
                  <a:cs typeface="Times New Roman" panose="02020603050405020304" pitchFamily="18" charset="0"/>
                </a:rPr>
                <a:t>Grapple with this narrative using what you have learnt from </a:t>
              </a:r>
              <a:r>
                <a:rPr lang="en-US" sz="2800" b="1" i="1" cap="small" dirty="0">
                  <a:latin typeface="Cambria" panose="02040503050406030204" pitchFamily="18" charset="0"/>
                  <a:ea typeface="SimSun" panose="02010600030101010101" pitchFamily="2" charset="-122"/>
                  <a:cs typeface="Times New Roman (Body CS)"/>
                </a:rPr>
                <a:t>Know The Setting, Identify The Characters (Major &amp; Minor), Understand The Plot, Locate And Observe The Narrator </a:t>
              </a:r>
              <a:r>
                <a:rPr lang="en-US" sz="2800" dirty="0">
                  <a:latin typeface="Cambria" panose="02040503050406030204" pitchFamily="18" charset="0"/>
                  <a:ea typeface="SimSun" panose="02010600030101010101" pitchFamily="2" charset="-122"/>
                  <a:cs typeface="Times New Roman (Body CS)"/>
                </a:rPr>
                <a:t>and </a:t>
              </a:r>
              <a:r>
                <a:rPr lang="en-US" sz="2800" b="1" i="1" cap="small" dirty="0">
                  <a:latin typeface="Cambria" panose="02040503050406030204" pitchFamily="18" charset="0"/>
                  <a:ea typeface="SimSun" panose="02010600030101010101" pitchFamily="2" charset="-122"/>
                  <a:cs typeface="Times New Roman (Body CS)"/>
                </a:rPr>
                <a:t>Don’t Walk Away Unaffected</a:t>
              </a:r>
              <a:endParaRPr lang="en-SG" sz="2800" dirty="0">
                <a:latin typeface="Cambria" panose="02040503050406030204" pitchFamily="18" charset="0"/>
                <a:ea typeface="SimSun" panose="02010600030101010101" pitchFamily="2" charset="-122"/>
                <a:cs typeface="Times New Roman" panose="02020603050405020304" pitchFamily="18" charset="0"/>
              </a:endParaRPr>
            </a:p>
            <a:p>
              <a:pPr algn="just">
                <a:lnSpc>
                  <a:spcPct val="150000"/>
                </a:lnSpc>
                <a:spcAft>
                  <a:spcPts val="0"/>
                </a:spcAft>
              </a:pPr>
              <a:r>
                <a:rPr lang="en-US" sz="2800" dirty="0">
                  <a:latin typeface="Cambria" panose="02040503050406030204" pitchFamily="18" charset="0"/>
                  <a:ea typeface="SimSun" panose="02010600030101010101" pitchFamily="2" charset="-122"/>
                  <a:cs typeface="Times New Roman (Body CS)"/>
                </a:rPr>
                <a:t> </a:t>
              </a:r>
              <a:endParaRPr lang="en-SG" sz="2800" dirty="0">
                <a:latin typeface="Cambria" panose="02040503050406030204" pitchFamily="18" charset="0"/>
                <a:ea typeface="SimSun" panose="02010600030101010101" pitchFamily="2" charset="-122"/>
                <a:cs typeface="Times New Roman" panose="02020603050405020304" pitchFamily="18" charset="0"/>
              </a:endParaRPr>
            </a:p>
            <a:p>
              <a:pPr algn="just">
                <a:lnSpc>
                  <a:spcPct val="150000"/>
                </a:lnSpc>
                <a:spcAft>
                  <a:spcPts val="0"/>
                </a:spcAft>
              </a:pPr>
              <a:r>
                <a:rPr lang="en-US" sz="2800" dirty="0">
                  <a:latin typeface="Cambria" panose="02040503050406030204" pitchFamily="18" charset="0"/>
                  <a:ea typeface="SimSun" panose="02010600030101010101" pitchFamily="2" charset="-122"/>
                  <a:cs typeface="Times New Roman (Body CS)"/>
                </a:rPr>
                <a:t>Share the fruits of your </a:t>
              </a:r>
              <a:r>
                <a:rPr lang="en-US" sz="2800" dirty="0">
                  <a:solidFill>
                    <a:srgbClr val="FF0000"/>
                  </a:solidFill>
                  <a:latin typeface="Cambria" panose="02040503050406030204" pitchFamily="18" charset="0"/>
                  <a:ea typeface="SimSun" panose="02010600030101010101" pitchFamily="2" charset="-122"/>
                  <a:cs typeface="Times New Roman (Body CS)"/>
                </a:rPr>
                <a:t>exercise</a:t>
              </a:r>
              <a:r>
                <a:rPr lang="en-US" sz="2800" dirty="0">
                  <a:latin typeface="Cambria" panose="02040503050406030204" pitchFamily="18" charset="0"/>
                  <a:ea typeface="SimSun" panose="02010600030101010101" pitchFamily="2" charset="-122"/>
                  <a:cs typeface="Times New Roman (Body CS)"/>
                </a:rPr>
                <a:t> with the rest of us </a:t>
              </a:r>
              <a:r>
                <a:rPr lang="en-US" sz="2800" dirty="0">
                  <a:latin typeface="Cambria" panose="02040503050406030204" pitchFamily="18" charset="0"/>
                  <a:ea typeface="SimSun" panose="02010600030101010101" pitchFamily="2" charset="-122"/>
                  <a:cs typeface="Times New Roman (Body CS)"/>
                  <a:sym typeface="Wingdings" pitchFamily="2" charset="2"/>
                </a:rPr>
                <a:t></a:t>
              </a:r>
              <a:endParaRPr lang="en-SG" sz="2800" dirty="0">
                <a:latin typeface="Cambria" panose="02040503050406030204" pitchFamily="18" charset="0"/>
                <a:ea typeface="SimSun" panose="02010600030101010101" pitchFamily="2" charset="-122"/>
                <a:cs typeface="Times New Roman" panose="02020603050405020304" pitchFamily="18" charset="0"/>
              </a:endParaRPr>
            </a:p>
          </p:txBody>
        </p:sp>
      </p:grpSp>
      <p:sp>
        <p:nvSpPr>
          <p:cNvPr id="15" name="Rectangle 14">
            <a:extLst>
              <a:ext uri="{FF2B5EF4-FFF2-40B4-BE49-F238E27FC236}">
                <a16:creationId xmlns:a16="http://schemas.microsoft.com/office/drawing/2014/main" id="{FA615089-CC33-1743-B848-0208C8CCF74D}"/>
              </a:ext>
            </a:extLst>
          </p:cNvPr>
          <p:cNvSpPr/>
          <p:nvPr/>
        </p:nvSpPr>
        <p:spPr>
          <a:xfrm>
            <a:off x="1708971" y="1397010"/>
            <a:ext cx="3396429" cy="523220"/>
          </a:xfrm>
          <a:prstGeom prst="rect">
            <a:avLst/>
          </a:prstGeom>
        </p:spPr>
        <p:txBody>
          <a:bodyPr wrap="square">
            <a:spAutoFit/>
          </a:bodyPr>
          <a:lstStyle/>
          <a:p>
            <a:r>
              <a:rPr lang="en-US" sz="2800" b="1" dirty="0">
                <a:solidFill>
                  <a:srgbClr val="FF0000"/>
                </a:solidFill>
                <a:latin typeface="Cambria" panose="02040503050406030204" pitchFamily="18" charset="0"/>
              </a:rPr>
              <a:t>~~~~~~~~~~~~~</a:t>
            </a:r>
            <a:endParaRPr lang="en-US" sz="2800" dirty="0">
              <a:solidFill>
                <a:srgbClr val="FF0000"/>
              </a:solidFill>
            </a:endParaRPr>
          </a:p>
        </p:txBody>
      </p:sp>
      <p:sp>
        <p:nvSpPr>
          <p:cNvPr id="16" name="Rectangle 15">
            <a:extLst>
              <a:ext uri="{FF2B5EF4-FFF2-40B4-BE49-F238E27FC236}">
                <a16:creationId xmlns:a16="http://schemas.microsoft.com/office/drawing/2014/main" id="{C316C365-884F-6443-9FA0-5FB8BBF03332}"/>
              </a:ext>
            </a:extLst>
          </p:cNvPr>
          <p:cNvSpPr/>
          <p:nvPr/>
        </p:nvSpPr>
        <p:spPr>
          <a:xfrm>
            <a:off x="10149841" y="2679997"/>
            <a:ext cx="1166906" cy="523220"/>
          </a:xfrm>
          <a:prstGeom prst="rect">
            <a:avLst/>
          </a:prstGeom>
        </p:spPr>
        <p:txBody>
          <a:bodyPr wrap="square">
            <a:spAutoFit/>
          </a:bodyPr>
          <a:lstStyle/>
          <a:p>
            <a:r>
              <a:rPr lang="en-US" sz="2800" b="1" dirty="0">
                <a:solidFill>
                  <a:srgbClr val="FF0000"/>
                </a:solidFill>
                <a:latin typeface="Cambria" panose="02040503050406030204" pitchFamily="18" charset="0"/>
              </a:rPr>
              <a:t>====</a:t>
            </a:r>
            <a:endParaRPr lang="en-US" sz="2800" dirty="0">
              <a:solidFill>
                <a:srgbClr val="FF0000"/>
              </a:solidFill>
            </a:endParaRPr>
          </a:p>
        </p:txBody>
      </p:sp>
      <p:sp>
        <p:nvSpPr>
          <p:cNvPr id="17" name="Rectangle 16">
            <a:extLst>
              <a:ext uri="{FF2B5EF4-FFF2-40B4-BE49-F238E27FC236}">
                <a16:creationId xmlns:a16="http://schemas.microsoft.com/office/drawing/2014/main" id="{F33B07C0-3795-6149-BD5D-23BDBBB29038}"/>
              </a:ext>
            </a:extLst>
          </p:cNvPr>
          <p:cNvSpPr/>
          <p:nvPr/>
        </p:nvSpPr>
        <p:spPr>
          <a:xfrm>
            <a:off x="853440" y="3349807"/>
            <a:ext cx="2316480" cy="523220"/>
          </a:xfrm>
          <a:prstGeom prst="rect">
            <a:avLst/>
          </a:prstGeom>
        </p:spPr>
        <p:txBody>
          <a:bodyPr wrap="square">
            <a:spAutoFit/>
          </a:bodyPr>
          <a:lstStyle/>
          <a:p>
            <a:r>
              <a:rPr lang="en-US" sz="2800" b="1" dirty="0">
                <a:solidFill>
                  <a:srgbClr val="FF0000"/>
                </a:solidFill>
                <a:latin typeface="Cambria" panose="02040503050406030204" pitchFamily="18" charset="0"/>
              </a:rPr>
              <a:t>==========</a:t>
            </a:r>
            <a:endParaRPr lang="en-US" sz="2800" dirty="0">
              <a:solidFill>
                <a:srgbClr val="FF0000"/>
              </a:solidFill>
            </a:endParaRPr>
          </a:p>
        </p:txBody>
      </p:sp>
      <p:sp>
        <p:nvSpPr>
          <p:cNvPr id="3" name="Rectangle 2">
            <a:extLst>
              <a:ext uri="{FF2B5EF4-FFF2-40B4-BE49-F238E27FC236}">
                <a16:creationId xmlns:a16="http://schemas.microsoft.com/office/drawing/2014/main" id="{10EE718E-74EC-BA42-8876-89FC4C84DA5A}"/>
              </a:ext>
            </a:extLst>
          </p:cNvPr>
          <p:cNvSpPr/>
          <p:nvPr/>
        </p:nvSpPr>
        <p:spPr>
          <a:xfrm>
            <a:off x="4485601" y="5320040"/>
            <a:ext cx="1096326" cy="523220"/>
          </a:xfrm>
          <a:prstGeom prst="rect">
            <a:avLst/>
          </a:prstGeom>
        </p:spPr>
        <p:txBody>
          <a:bodyPr wrap="none">
            <a:spAutoFit/>
          </a:bodyPr>
          <a:lstStyle/>
          <a:p>
            <a:r>
              <a:rPr lang="en-US" sz="2800" dirty="0">
                <a:solidFill>
                  <a:srgbClr val="FF0000"/>
                </a:solidFill>
                <a:latin typeface="Cambria" panose="02040503050406030204" pitchFamily="18" charset="0"/>
                <a:ea typeface="SimSun" panose="02010600030101010101" pitchFamily="2" charset="-122"/>
                <a:cs typeface="Times New Roman (Body CS)"/>
              </a:rPr>
              <a:t>group</a:t>
            </a:r>
            <a:endParaRPr lang="en-US" sz="2800" dirty="0">
              <a:solidFill>
                <a:srgbClr val="FF0000"/>
              </a:solidFill>
            </a:endParaRPr>
          </a:p>
        </p:txBody>
      </p:sp>
      <p:sp>
        <p:nvSpPr>
          <p:cNvPr id="11" name="Rectangle 10">
            <a:extLst>
              <a:ext uri="{FF2B5EF4-FFF2-40B4-BE49-F238E27FC236}">
                <a16:creationId xmlns:a16="http://schemas.microsoft.com/office/drawing/2014/main" id="{5E048CD3-2FE8-794D-938B-A7CA0B67226A}"/>
              </a:ext>
            </a:extLst>
          </p:cNvPr>
          <p:cNvSpPr/>
          <p:nvPr/>
        </p:nvSpPr>
        <p:spPr>
          <a:xfrm>
            <a:off x="3265446" y="3368040"/>
            <a:ext cx="7920714" cy="523220"/>
          </a:xfrm>
          <a:prstGeom prst="rect">
            <a:avLst/>
          </a:prstGeom>
        </p:spPr>
        <p:txBody>
          <a:bodyPr wrap="square">
            <a:spAutoFit/>
          </a:bodyPr>
          <a:lstStyle/>
          <a:p>
            <a:r>
              <a:rPr lang="en-US" sz="2800" b="1" dirty="0">
                <a:solidFill>
                  <a:srgbClr val="FF0000"/>
                </a:solidFill>
                <a:latin typeface="Cambria" panose="02040503050406030204" pitchFamily="18" charset="0"/>
              </a:rPr>
              <a:t>====================================</a:t>
            </a:r>
            <a:endParaRPr lang="en-US" sz="2800" dirty="0">
              <a:solidFill>
                <a:srgbClr val="FF0000"/>
              </a:solidFill>
            </a:endParaRPr>
          </a:p>
        </p:txBody>
      </p:sp>
    </p:spTree>
    <p:extLst>
      <p:ext uri="{BB962C8B-B14F-4D97-AF65-F5344CB8AC3E}">
        <p14:creationId xmlns:p14="http://schemas.microsoft.com/office/powerpoint/2010/main" val="3224786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E357-54F3-9E41-AE1A-69947AD8B003}"/>
              </a:ext>
            </a:extLst>
          </p:cNvPr>
          <p:cNvSpPr>
            <a:spLocks noGrp="1"/>
          </p:cNvSpPr>
          <p:nvPr>
            <p:ph type="title"/>
          </p:nvPr>
        </p:nvSpPr>
        <p:spPr>
          <a:xfrm>
            <a:off x="0" y="0"/>
            <a:ext cx="12191999" cy="882650"/>
          </a:xfrm>
        </p:spPr>
        <p:txBody>
          <a:bodyPr>
            <a:normAutofit/>
          </a:bodyPr>
          <a:lstStyle/>
          <a:p>
            <a:pPr algn="ctr"/>
            <a:r>
              <a:rPr lang="en-US" sz="3200" b="1" dirty="0">
                <a:latin typeface="Cambria" panose="02040503050406030204" pitchFamily="18" charset="0"/>
              </a:rPr>
              <a:t>Grappling With Old Testament Narratives</a:t>
            </a:r>
          </a:p>
        </p:txBody>
      </p:sp>
      <p:sp>
        <p:nvSpPr>
          <p:cNvPr id="4" name="TextBox 3">
            <a:extLst>
              <a:ext uri="{FF2B5EF4-FFF2-40B4-BE49-F238E27FC236}">
                <a16:creationId xmlns:a16="http://schemas.microsoft.com/office/drawing/2014/main" id="{10CB421B-9812-7244-AB44-216137A206B1}"/>
              </a:ext>
            </a:extLst>
          </p:cNvPr>
          <p:cNvSpPr txBox="1"/>
          <p:nvPr/>
        </p:nvSpPr>
        <p:spPr>
          <a:xfrm>
            <a:off x="191530" y="1203926"/>
            <a:ext cx="4423390" cy="584775"/>
          </a:xfrm>
          <a:prstGeom prst="rect">
            <a:avLst/>
          </a:prstGeom>
          <a:noFill/>
        </p:spPr>
        <p:txBody>
          <a:bodyPr wrap="none" rtlCol="0">
            <a:spAutoFit/>
          </a:bodyPr>
          <a:lstStyle/>
          <a:p>
            <a:pPr marL="457200" indent="-457200">
              <a:buFont typeface="Arial" panose="020B0604020202020204" pitchFamily="34" charset="0"/>
              <a:buChar char="•"/>
            </a:pPr>
            <a:r>
              <a:rPr lang="en-US" sz="3200" b="1" i="1" dirty="0">
                <a:solidFill>
                  <a:srgbClr val="7030A0"/>
                </a:solidFill>
                <a:latin typeface="Cambria" panose="02040503050406030204" pitchFamily="18" charset="0"/>
              </a:rPr>
              <a:t>Understand The Plot</a:t>
            </a:r>
          </a:p>
        </p:txBody>
      </p:sp>
      <p:sp>
        <p:nvSpPr>
          <p:cNvPr id="8" name="TextBox 7">
            <a:extLst>
              <a:ext uri="{FF2B5EF4-FFF2-40B4-BE49-F238E27FC236}">
                <a16:creationId xmlns:a16="http://schemas.microsoft.com/office/drawing/2014/main" id="{F3C417DA-0708-594E-A61A-F0502F400540}"/>
              </a:ext>
            </a:extLst>
          </p:cNvPr>
          <p:cNvSpPr txBox="1"/>
          <p:nvPr/>
        </p:nvSpPr>
        <p:spPr>
          <a:xfrm>
            <a:off x="0" y="590262"/>
            <a:ext cx="12191999"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1 SAMUEL 17</a:t>
            </a:r>
          </a:p>
        </p:txBody>
      </p:sp>
      <p:sp>
        <p:nvSpPr>
          <p:cNvPr id="9" name="TextBox 8">
            <a:extLst>
              <a:ext uri="{FF2B5EF4-FFF2-40B4-BE49-F238E27FC236}">
                <a16:creationId xmlns:a16="http://schemas.microsoft.com/office/drawing/2014/main" id="{CD2C47BC-E69B-FF4D-9E9C-5138056C77B1}"/>
              </a:ext>
            </a:extLst>
          </p:cNvPr>
          <p:cNvSpPr txBox="1"/>
          <p:nvPr/>
        </p:nvSpPr>
        <p:spPr>
          <a:xfrm>
            <a:off x="633490" y="1765299"/>
            <a:ext cx="4974830" cy="584775"/>
          </a:xfrm>
          <a:prstGeom prst="rect">
            <a:avLst/>
          </a:prstGeom>
          <a:noFill/>
        </p:spPr>
        <p:txBody>
          <a:bodyPr wrap="square" rtlCol="0">
            <a:spAutoFit/>
          </a:bodyPr>
          <a:lstStyle/>
          <a:p>
            <a:pPr marL="457200" indent="-457200">
              <a:buFont typeface="Wingdings" pitchFamily="2" charset="2"/>
              <a:buChar char="Ø"/>
            </a:pPr>
            <a:r>
              <a:rPr lang="en-GB" sz="3200" b="1" dirty="0">
                <a:solidFill>
                  <a:srgbClr val="7030A0"/>
                </a:solidFill>
                <a:latin typeface="Cambria" panose="02040503050406030204" pitchFamily="18" charset="0"/>
              </a:rPr>
              <a:t>The opening situation</a:t>
            </a:r>
            <a:endParaRPr lang="en-US" sz="3200" b="1" dirty="0">
              <a:solidFill>
                <a:srgbClr val="7030A0"/>
              </a:solidFill>
              <a:latin typeface="Cambria" panose="02040503050406030204" pitchFamily="18" charset="0"/>
            </a:endParaRPr>
          </a:p>
        </p:txBody>
      </p:sp>
      <p:sp>
        <p:nvSpPr>
          <p:cNvPr id="21" name="TextBox 20">
            <a:extLst>
              <a:ext uri="{FF2B5EF4-FFF2-40B4-BE49-F238E27FC236}">
                <a16:creationId xmlns:a16="http://schemas.microsoft.com/office/drawing/2014/main" id="{699008A2-CF3C-8041-BD6B-98D2B1812098}"/>
              </a:ext>
            </a:extLst>
          </p:cNvPr>
          <p:cNvSpPr txBox="1"/>
          <p:nvPr/>
        </p:nvSpPr>
        <p:spPr>
          <a:xfrm>
            <a:off x="8479927" y="1740440"/>
            <a:ext cx="1484870"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V1-3</a:t>
            </a:r>
          </a:p>
        </p:txBody>
      </p:sp>
      <p:sp>
        <p:nvSpPr>
          <p:cNvPr id="22" name="TextBox 21">
            <a:extLst>
              <a:ext uri="{FF2B5EF4-FFF2-40B4-BE49-F238E27FC236}">
                <a16:creationId xmlns:a16="http://schemas.microsoft.com/office/drawing/2014/main" id="{F040368A-F27F-FC4D-BD70-6F20B58B46AC}"/>
              </a:ext>
            </a:extLst>
          </p:cNvPr>
          <p:cNvSpPr txBox="1"/>
          <p:nvPr/>
        </p:nvSpPr>
        <p:spPr>
          <a:xfrm>
            <a:off x="633490" y="2301813"/>
            <a:ext cx="4974830" cy="584775"/>
          </a:xfrm>
          <a:prstGeom prst="rect">
            <a:avLst/>
          </a:prstGeom>
          <a:noFill/>
        </p:spPr>
        <p:txBody>
          <a:bodyPr wrap="square" rtlCol="0">
            <a:spAutoFit/>
          </a:bodyPr>
          <a:lstStyle/>
          <a:p>
            <a:pPr marL="457200" indent="-457200">
              <a:buFont typeface="Wingdings" pitchFamily="2" charset="2"/>
              <a:buChar char="Ø"/>
            </a:pPr>
            <a:r>
              <a:rPr lang="en-GB" sz="3200" b="1" dirty="0">
                <a:solidFill>
                  <a:srgbClr val="7030A0"/>
                </a:solidFill>
                <a:latin typeface="Cambria" panose="02040503050406030204" pitchFamily="18" charset="0"/>
              </a:rPr>
              <a:t>The problem</a:t>
            </a:r>
            <a:endParaRPr lang="en-US" sz="3200" b="1" dirty="0">
              <a:solidFill>
                <a:srgbClr val="7030A0"/>
              </a:solidFill>
              <a:latin typeface="Cambria" panose="02040503050406030204" pitchFamily="18" charset="0"/>
            </a:endParaRPr>
          </a:p>
        </p:txBody>
      </p:sp>
      <p:sp>
        <p:nvSpPr>
          <p:cNvPr id="23" name="TextBox 22">
            <a:extLst>
              <a:ext uri="{FF2B5EF4-FFF2-40B4-BE49-F238E27FC236}">
                <a16:creationId xmlns:a16="http://schemas.microsoft.com/office/drawing/2014/main" id="{D2EB9771-F225-EB42-A370-7C5FA47488EE}"/>
              </a:ext>
            </a:extLst>
          </p:cNvPr>
          <p:cNvSpPr txBox="1"/>
          <p:nvPr/>
        </p:nvSpPr>
        <p:spPr>
          <a:xfrm>
            <a:off x="8617087" y="2276954"/>
            <a:ext cx="1484870"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V4-11</a:t>
            </a:r>
          </a:p>
        </p:txBody>
      </p:sp>
      <p:sp>
        <p:nvSpPr>
          <p:cNvPr id="24" name="TextBox 23">
            <a:extLst>
              <a:ext uri="{FF2B5EF4-FFF2-40B4-BE49-F238E27FC236}">
                <a16:creationId xmlns:a16="http://schemas.microsoft.com/office/drawing/2014/main" id="{29D8A559-2CB7-8843-ADF1-EF6EDF883B1E}"/>
              </a:ext>
            </a:extLst>
          </p:cNvPr>
          <p:cNvSpPr txBox="1"/>
          <p:nvPr/>
        </p:nvSpPr>
        <p:spPr>
          <a:xfrm>
            <a:off x="633490" y="2813468"/>
            <a:ext cx="6361670" cy="584775"/>
          </a:xfrm>
          <a:prstGeom prst="rect">
            <a:avLst/>
          </a:prstGeom>
          <a:noFill/>
        </p:spPr>
        <p:txBody>
          <a:bodyPr wrap="square" rtlCol="0">
            <a:spAutoFit/>
          </a:bodyPr>
          <a:lstStyle/>
          <a:p>
            <a:pPr marL="457200" indent="-457200">
              <a:buFont typeface="Wingdings" pitchFamily="2" charset="2"/>
              <a:buChar char="Ø"/>
            </a:pPr>
            <a:r>
              <a:rPr lang="en-GB" sz="3200" b="1" dirty="0">
                <a:solidFill>
                  <a:srgbClr val="7030A0"/>
                </a:solidFill>
                <a:latin typeface="Cambria" panose="02040503050406030204" pitchFamily="18" charset="0"/>
              </a:rPr>
              <a:t>The process to overcome . . .</a:t>
            </a:r>
            <a:endParaRPr lang="en-US" sz="3200" b="1" dirty="0">
              <a:solidFill>
                <a:srgbClr val="7030A0"/>
              </a:solidFill>
              <a:latin typeface="Cambria" panose="02040503050406030204" pitchFamily="18" charset="0"/>
            </a:endParaRPr>
          </a:p>
        </p:txBody>
      </p:sp>
      <p:sp>
        <p:nvSpPr>
          <p:cNvPr id="25" name="TextBox 24">
            <a:extLst>
              <a:ext uri="{FF2B5EF4-FFF2-40B4-BE49-F238E27FC236}">
                <a16:creationId xmlns:a16="http://schemas.microsoft.com/office/drawing/2014/main" id="{02B075D9-EA63-C34F-BC67-6507C33D4568}"/>
              </a:ext>
            </a:extLst>
          </p:cNvPr>
          <p:cNvSpPr txBox="1"/>
          <p:nvPr/>
        </p:nvSpPr>
        <p:spPr>
          <a:xfrm>
            <a:off x="8617086" y="2788609"/>
            <a:ext cx="1730873"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V12-40</a:t>
            </a:r>
          </a:p>
        </p:txBody>
      </p:sp>
      <p:sp>
        <p:nvSpPr>
          <p:cNvPr id="26" name="TextBox 25">
            <a:extLst>
              <a:ext uri="{FF2B5EF4-FFF2-40B4-BE49-F238E27FC236}">
                <a16:creationId xmlns:a16="http://schemas.microsoft.com/office/drawing/2014/main" id="{BBD3756B-4BDD-1640-8FF3-F59CBA750276}"/>
              </a:ext>
            </a:extLst>
          </p:cNvPr>
          <p:cNvSpPr txBox="1"/>
          <p:nvPr/>
        </p:nvSpPr>
        <p:spPr>
          <a:xfrm>
            <a:off x="633490" y="3337283"/>
            <a:ext cx="4974830" cy="584775"/>
          </a:xfrm>
          <a:prstGeom prst="rect">
            <a:avLst/>
          </a:prstGeom>
          <a:noFill/>
        </p:spPr>
        <p:txBody>
          <a:bodyPr wrap="square" rtlCol="0">
            <a:spAutoFit/>
          </a:bodyPr>
          <a:lstStyle/>
          <a:p>
            <a:pPr marL="457200" indent="-457200">
              <a:buFont typeface="Wingdings" pitchFamily="2" charset="2"/>
              <a:buChar char="Ø"/>
            </a:pPr>
            <a:r>
              <a:rPr lang="en-GB" sz="3200" b="1" dirty="0">
                <a:solidFill>
                  <a:srgbClr val="7030A0"/>
                </a:solidFill>
                <a:latin typeface="Cambria" panose="02040503050406030204" pitchFamily="18" charset="0"/>
              </a:rPr>
              <a:t>The climax</a:t>
            </a:r>
            <a:endParaRPr lang="en-US" sz="3200" b="1" dirty="0">
              <a:solidFill>
                <a:srgbClr val="7030A0"/>
              </a:solidFill>
              <a:latin typeface="Cambria" panose="02040503050406030204" pitchFamily="18" charset="0"/>
            </a:endParaRPr>
          </a:p>
        </p:txBody>
      </p:sp>
      <p:sp>
        <p:nvSpPr>
          <p:cNvPr id="27" name="TextBox 26">
            <a:extLst>
              <a:ext uri="{FF2B5EF4-FFF2-40B4-BE49-F238E27FC236}">
                <a16:creationId xmlns:a16="http://schemas.microsoft.com/office/drawing/2014/main" id="{9045D95E-3F0F-5445-977C-952BA65FD573}"/>
              </a:ext>
            </a:extLst>
          </p:cNvPr>
          <p:cNvSpPr txBox="1"/>
          <p:nvPr/>
        </p:nvSpPr>
        <p:spPr>
          <a:xfrm>
            <a:off x="8617087" y="3312424"/>
            <a:ext cx="1730872"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V41-47</a:t>
            </a:r>
          </a:p>
        </p:txBody>
      </p:sp>
      <p:sp>
        <p:nvSpPr>
          <p:cNvPr id="28" name="TextBox 27">
            <a:extLst>
              <a:ext uri="{FF2B5EF4-FFF2-40B4-BE49-F238E27FC236}">
                <a16:creationId xmlns:a16="http://schemas.microsoft.com/office/drawing/2014/main" id="{A6D93383-4572-8E4E-B8F6-5D28FDBD5B22}"/>
              </a:ext>
            </a:extLst>
          </p:cNvPr>
          <p:cNvSpPr txBox="1"/>
          <p:nvPr/>
        </p:nvSpPr>
        <p:spPr>
          <a:xfrm>
            <a:off x="633490" y="3875177"/>
            <a:ext cx="4974830" cy="584775"/>
          </a:xfrm>
          <a:prstGeom prst="rect">
            <a:avLst/>
          </a:prstGeom>
          <a:noFill/>
        </p:spPr>
        <p:txBody>
          <a:bodyPr wrap="square" rtlCol="0">
            <a:spAutoFit/>
          </a:bodyPr>
          <a:lstStyle/>
          <a:p>
            <a:pPr marL="457200" indent="-457200">
              <a:buFont typeface="Wingdings" pitchFamily="2" charset="2"/>
              <a:buChar char="Ø"/>
            </a:pPr>
            <a:r>
              <a:rPr lang="en-GB" sz="3200" b="1" dirty="0">
                <a:solidFill>
                  <a:srgbClr val="7030A0"/>
                </a:solidFill>
                <a:latin typeface="Cambria" panose="02040503050406030204" pitchFamily="18" charset="0"/>
              </a:rPr>
              <a:t>The resolution</a:t>
            </a:r>
            <a:endParaRPr lang="en-US" sz="3200" b="1" dirty="0">
              <a:solidFill>
                <a:srgbClr val="7030A0"/>
              </a:solidFill>
              <a:latin typeface="Cambria" panose="02040503050406030204" pitchFamily="18" charset="0"/>
            </a:endParaRPr>
          </a:p>
        </p:txBody>
      </p:sp>
      <p:sp>
        <p:nvSpPr>
          <p:cNvPr id="29" name="TextBox 28">
            <a:extLst>
              <a:ext uri="{FF2B5EF4-FFF2-40B4-BE49-F238E27FC236}">
                <a16:creationId xmlns:a16="http://schemas.microsoft.com/office/drawing/2014/main" id="{28C367E8-44E9-7F46-8AA9-881C536FCE21}"/>
              </a:ext>
            </a:extLst>
          </p:cNvPr>
          <p:cNvSpPr txBox="1"/>
          <p:nvPr/>
        </p:nvSpPr>
        <p:spPr>
          <a:xfrm>
            <a:off x="8617087" y="3850318"/>
            <a:ext cx="1730872"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V48-54</a:t>
            </a:r>
          </a:p>
        </p:txBody>
      </p:sp>
      <p:sp>
        <p:nvSpPr>
          <p:cNvPr id="30" name="TextBox 29">
            <a:extLst>
              <a:ext uri="{FF2B5EF4-FFF2-40B4-BE49-F238E27FC236}">
                <a16:creationId xmlns:a16="http://schemas.microsoft.com/office/drawing/2014/main" id="{E8198827-EDFF-614A-9AA5-C57EDFA42515}"/>
              </a:ext>
            </a:extLst>
          </p:cNvPr>
          <p:cNvSpPr txBox="1"/>
          <p:nvPr/>
        </p:nvSpPr>
        <p:spPr>
          <a:xfrm>
            <a:off x="633490" y="4435093"/>
            <a:ext cx="4974830" cy="584775"/>
          </a:xfrm>
          <a:prstGeom prst="rect">
            <a:avLst/>
          </a:prstGeom>
          <a:noFill/>
        </p:spPr>
        <p:txBody>
          <a:bodyPr wrap="square" rtlCol="0">
            <a:spAutoFit/>
          </a:bodyPr>
          <a:lstStyle/>
          <a:p>
            <a:pPr marL="457200" indent="-457200">
              <a:buFont typeface="Wingdings" pitchFamily="2" charset="2"/>
              <a:buChar char="Ø"/>
            </a:pPr>
            <a:r>
              <a:rPr lang="en-GB" sz="3200" b="1" dirty="0">
                <a:solidFill>
                  <a:srgbClr val="7030A0"/>
                </a:solidFill>
                <a:latin typeface="Cambria" panose="02040503050406030204" pitchFamily="18" charset="0"/>
              </a:rPr>
              <a:t>The closing situation</a:t>
            </a:r>
            <a:endParaRPr lang="en-US" sz="3200" b="1" dirty="0">
              <a:solidFill>
                <a:srgbClr val="7030A0"/>
              </a:solidFill>
              <a:latin typeface="Cambria" panose="02040503050406030204" pitchFamily="18" charset="0"/>
            </a:endParaRPr>
          </a:p>
        </p:txBody>
      </p:sp>
      <p:sp>
        <p:nvSpPr>
          <p:cNvPr id="31" name="TextBox 30">
            <a:extLst>
              <a:ext uri="{FF2B5EF4-FFF2-40B4-BE49-F238E27FC236}">
                <a16:creationId xmlns:a16="http://schemas.microsoft.com/office/drawing/2014/main" id="{3FECDC6E-E2D3-324A-A80E-952905E9A0F5}"/>
              </a:ext>
            </a:extLst>
          </p:cNvPr>
          <p:cNvSpPr txBox="1"/>
          <p:nvPr/>
        </p:nvSpPr>
        <p:spPr>
          <a:xfrm>
            <a:off x="8617087" y="4410234"/>
            <a:ext cx="1730872"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V55-58</a:t>
            </a:r>
          </a:p>
        </p:txBody>
      </p:sp>
      <p:sp>
        <p:nvSpPr>
          <p:cNvPr id="32" name="TextBox 31">
            <a:extLst>
              <a:ext uri="{FF2B5EF4-FFF2-40B4-BE49-F238E27FC236}">
                <a16:creationId xmlns:a16="http://schemas.microsoft.com/office/drawing/2014/main" id="{728601AD-A902-204A-B235-74BE69053A6B}"/>
              </a:ext>
            </a:extLst>
          </p:cNvPr>
          <p:cNvSpPr txBox="1"/>
          <p:nvPr/>
        </p:nvSpPr>
        <p:spPr>
          <a:xfrm>
            <a:off x="2621137" y="5069299"/>
            <a:ext cx="6949723" cy="584775"/>
          </a:xfrm>
          <a:prstGeom prst="rect">
            <a:avLst/>
          </a:prstGeom>
          <a:noFill/>
        </p:spPr>
        <p:txBody>
          <a:bodyPr wrap="none" rtlCol="0">
            <a:spAutoFit/>
          </a:bodyPr>
          <a:lstStyle/>
          <a:p>
            <a:r>
              <a:rPr lang="en-US" sz="3200" b="1" dirty="0">
                <a:latin typeface="Cambria" panose="02040503050406030204" pitchFamily="18" charset="0"/>
              </a:rPr>
              <a:t>Is there </a:t>
            </a:r>
            <a:r>
              <a:rPr lang="en-US" sz="3200" b="1" i="1" dirty="0">
                <a:latin typeface="Cambria" panose="02040503050406030204" pitchFamily="18" charset="0"/>
              </a:rPr>
              <a:t>suspense, surprise, </a:t>
            </a:r>
            <a:r>
              <a:rPr lang="en-US" sz="3200" b="1" i="1" dirty="0" err="1">
                <a:latin typeface="Cambria" panose="02040503050406030204" pitchFamily="18" charset="0"/>
              </a:rPr>
              <a:t>humour</a:t>
            </a:r>
            <a:r>
              <a:rPr lang="en-US" sz="3200" b="1" i="1" dirty="0">
                <a:latin typeface="Cambria" panose="02040503050406030204" pitchFamily="18" charset="0"/>
              </a:rPr>
              <a:t>?</a:t>
            </a:r>
            <a:endParaRPr lang="en-US" sz="3200" b="1" dirty="0">
              <a:latin typeface="Cambria" panose="02040503050406030204" pitchFamily="18" charset="0"/>
            </a:endParaRPr>
          </a:p>
        </p:txBody>
      </p:sp>
      <p:sp>
        <p:nvSpPr>
          <p:cNvPr id="33" name="TextBox 32">
            <a:extLst>
              <a:ext uri="{FF2B5EF4-FFF2-40B4-BE49-F238E27FC236}">
                <a16:creationId xmlns:a16="http://schemas.microsoft.com/office/drawing/2014/main" id="{5F284106-E0D9-D94F-AB86-A364659E4DEC}"/>
              </a:ext>
            </a:extLst>
          </p:cNvPr>
          <p:cNvSpPr txBox="1"/>
          <p:nvPr/>
        </p:nvSpPr>
        <p:spPr>
          <a:xfrm>
            <a:off x="3814325" y="5837240"/>
            <a:ext cx="4006225" cy="584775"/>
          </a:xfrm>
          <a:prstGeom prst="rect">
            <a:avLst/>
          </a:prstGeom>
          <a:noFill/>
        </p:spPr>
        <p:txBody>
          <a:bodyPr wrap="none" rtlCol="0">
            <a:spAutoFit/>
          </a:bodyPr>
          <a:lstStyle/>
          <a:p>
            <a:r>
              <a:rPr lang="en-US" sz="3200" b="1" u="sng" dirty="0">
                <a:latin typeface="Cambria" panose="02040503050406030204" pitchFamily="18" charset="0"/>
              </a:rPr>
              <a:t>Summary of the plot</a:t>
            </a:r>
          </a:p>
        </p:txBody>
      </p:sp>
    </p:spTree>
    <p:extLst>
      <p:ext uri="{BB962C8B-B14F-4D97-AF65-F5344CB8AC3E}">
        <p14:creationId xmlns:p14="http://schemas.microsoft.com/office/powerpoint/2010/main" val="9803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10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wipe(left)">
                                      <p:cBhvr>
                                        <p:cTn id="26" dur="10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fade">
                                      <p:cBhvr>
                                        <p:cTn id="31" dur="500"/>
                                        <p:tgtEl>
                                          <p:spTgt spid="2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wipe(left)">
                                      <p:cBhvr>
                                        <p:cTn id="36" dur="1000"/>
                                        <p:tgtEl>
                                          <p:spTgt spid="2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fade">
                                      <p:cBhvr>
                                        <p:cTn id="41" dur="500"/>
                                        <p:tgtEl>
                                          <p:spTgt spid="25"/>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wipe(left)">
                                      <p:cBhvr>
                                        <p:cTn id="46" dur="1000"/>
                                        <p:tgtEl>
                                          <p:spTgt spid="26"/>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fade">
                                      <p:cBhvr>
                                        <p:cTn id="51" dur="500"/>
                                        <p:tgtEl>
                                          <p:spTgt spid="27"/>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28"/>
                                        </p:tgtEl>
                                        <p:attrNameLst>
                                          <p:attrName>style.visibility</p:attrName>
                                        </p:attrNameLst>
                                      </p:cBhvr>
                                      <p:to>
                                        <p:strVal val="visible"/>
                                      </p:to>
                                    </p:set>
                                    <p:animEffect transition="in" filter="wipe(left)">
                                      <p:cBhvr>
                                        <p:cTn id="56" dur="1000"/>
                                        <p:tgtEl>
                                          <p:spTgt spid="28"/>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9"/>
                                        </p:tgtEl>
                                        <p:attrNameLst>
                                          <p:attrName>style.visibility</p:attrName>
                                        </p:attrNameLst>
                                      </p:cBhvr>
                                      <p:to>
                                        <p:strVal val="visible"/>
                                      </p:to>
                                    </p:set>
                                    <p:animEffect transition="in" filter="fade">
                                      <p:cBhvr>
                                        <p:cTn id="61" dur="500"/>
                                        <p:tgtEl>
                                          <p:spTgt spid="29"/>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30"/>
                                        </p:tgtEl>
                                        <p:attrNameLst>
                                          <p:attrName>style.visibility</p:attrName>
                                        </p:attrNameLst>
                                      </p:cBhvr>
                                      <p:to>
                                        <p:strVal val="visible"/>
                                      </p:to>
                                    </p:set>
                                    <p:animEffect transition="in" filter="wipe(left)">
                                      <p:cBhvr>
                                        <p:cTn id="66" dur="1000"/>
                                        <p:tgtEl>
                                          <p:spTgt spid="30"/>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fade">
                                      <p:cBhvr>
                                        <p:cTn id="71" dur="500"/>
                                        <p:tgtEl>
                                          <p:spTgt spid="31"/>
                                        </p:tgtEl>
                                      </p:cBhvr>
                                    </p:animEffect>
                                  </p:childTnLst>
                                </p:cTn>
                              </p:par>
                            </p:childTnLst>
                          </p:cTn>
                        </p:par>
                      </p:childTnLst>
                    </p:cTn>
                  </p:par>
                  <p:par>
                    <p:cTn id="72" fill="hold">
                      <p:stCondLst>
                        <p:cond delay="indefinite"/>
                      </p:stCondLst>
                      <p:childTnLst>
                        <p:par>
                          <p:cTn id="73" fill="hold">
                            <p:stCondLst>
                              <p:cond delay="0"/>
                            </p:stCondLst>
                            <p:childTnLst>
                              <p:par>
                                <p:cTn id="74" presetID="55" presetClass="entr" presetSubtype="0" fill="hold" grpId="0" nodeType="clickEffect">
                                  <p:stCondLst>
                                    <p:cond delay="0"/>
                                  </p:stCondLst>
                                  <p:childTnLst>
                                    <p:set>
                                      <p:cBhvr>
                                        <p:cTn id="75" dur="1" fill="hold">
                                          <p:stCondLst>
                                            <p:cond delay="0"/>
                                          </p:stCondLst>
                                        </p:cTn>
                                        <p:tgtEl>
                                          <p:spTgt spid="32"/>
                                        </p:tgtEl>
                                        <p:attrNameLst>
                                          <p:attrName>style.visibility</p:attrName>
                                        </p:attrNameLst>
                                      </p:cBhvr>
                                      <p:to>
                                        <p:strVal val="visible"/>
                                      </p:to>
                                    </p:set>
                                    <p:anim calcmode="lin" valueType="num">
                                      <p:cBhvr>
                                        <p:cTn id="76" dur="1000" fill="hold"/>
                                        <p:tgtEl>
                                          <p:spTgt spid="32"/>
                                        </p:tgtEl>
                                        <p:attrNameLst>
                                          <p:attrName>ppt_w</p:attrName>
                                        </p:attrNameLst>
                                      </p:cBhvr>
                                      <p:tavLst>
                                        <p:tav tm="0">
                                          <p:val>
                                            <p:strVal val="#ppt_w*0.70"/>
                                          </p:val>
                                        </p:tav>
                                        <p:tav tm="100000">
                                          <p:val>
                                            <p:strVal val="#ppt_w"/>
                                          </p:val>
                                        </p:tav>
                                      </p:tavLst>
                                    </p:anim>
                                    <p:anim calcmode="lin" valueType="num">
                                      <p:cBhvr>
                                        <p:cTn id="77" dur="1000" fill="hold"/>
                                        <p:tgtEl>
                                          <p:spTgt spid="32"/>
                                        </p:tgtEl>
                                        <p:attrNameLst>
                                          <p:attrName>ppt_h</p:attrName>
                                        </p:attrNameLst>
                                      </p:cBhvr>
                                      <p:tavLst>
                                        <p:tav tm="0">
                                          <p:val>
                                            <p:strVal val="#ppt_h"/>
                                          </p:val>
                                        </p:tav>
                                        <p:tav tm="100000">
                                          <p:val>
                                            <p:strVal val="#ppt_h"/>
                                          </p:val>
                                        </p:tav>
                                      </p:tavLst>
                                    </p:anim>
                                    <p:animEffect transition="in" filter="fade">
                                      <p:cBhvr>
                                        <p:cTn id="78" dur="1000"/>
                                        <p:tgtEl>
                                          <p:spTgt spid="32"/>
                                        </p:tgtEl>
                                      </p:cBhvr>
                                    </p:animEffect>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grpId="1" nodeType="clickEffect">
                                  <p:stCondLst>
                                    <p:cond delay="0"/>
                                  </p:stCondLst>
                                  <p:childTnLst>
                                    <p:set>
                                      <p:cBhvr>
                                        <p:cTn id="82" dur="1" fill="hold">
                                          <p:stCondLst>
                                            <p:cond delay="0"/>
                                          </p:stCondLst>
                                        </p:cTn>
                                        <p:tgtEl>
                                          <p:spTgt spid="33"/>
                                        </p:tgtEl>
                                        <p:attrNameLst>
                                          <p:attrName>style.visibility</p:attrName>
                                        </p:attrNameLst>
                                      </p:cBhvr>
                                      <p:to>
                                        <p:strVal val="visible"/>
                                      </p:to>
                                    </p:set>
                                    <p:anim calcmode="lin" valueType="num">
                                      <p:cBhvr>
                                        <p:cTn id="83" dur="500" fill="hold"/>
                                        <p:tgtEl>
                                          <p:spTgt spid="33"/>
                                        </p:tgtEl>
                                        <p:attrNameLst>
                                          <p:attrName>ppt_w</p:attrName>
                                        </p:attrNameLst>
                                      </p:cBhvr>
                                      <p:tavLst>
                                        <p:tav tm="0">
                                          <p:val>
                                            <p:fltVal val="0"/>
                                          </p:val>
                                        </p:tav>
                                        <p:tav tm="100000">
                                          <p:val>
                                            <p:strVal val="#ppt_w"/>
                                          </p:val>
                                        </p:tav>
                                      </p:tavLst>
                                    </p:anim>
                                    <p:anim calcmode="lin" valueType="num">
                                      <p:cBhvr>
                                        <p:cTn id="84" dur="500" fill="hold"/>
                                        <p:tgtEl>
                                          <p:spTgt spid="33"/>
                                        </p:tgtEl>
                                        <p:attrNameLst>
                                          <p:attrName>ppt_h</p:attrName>
                                        </p:attrNameLst>
                                      </p:cBhvr>
                                      <p:tavLst>
                                        <p:tav tm="0">
                                          <p:val>
                                            <p:fltVal val="0"/>
                                          </p:val>
                                        </p:tav>
                                        <p:tav tm="100000">
                                          <p:val>
                                            <p:strVal val="#ppt_h"/>
                                          </p:val>
                                        </p:tav>
                                      </p:tavLst>
                                    </p:anim>
                                    <p:animEffect transition="in" filter="fade">
                                      <p:cBhvr>
                                        <p:cTn id="8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21" grpId="0"/>
      <p:bldP spid="22" grpId="0"/>
      <p:bldP spid="23" grpId="0"/>
      <p:bldP spid="24" grpId="0"/>
      <p:bldP spid="25" grpId="0"/>
      <p:bldP spid="26" grpId="0"/>
      <p:bldP spid="27" grpId="0"/>
      <p:bldP spid="28" grpId="0"/>
      <p:bldP spid="29" grpId="0"/>
      <p:bldP spid="30" grpId="0"/>
      <p:bldP spid="31" grpId="0"/>
      <p:bldP spid="32" grpId="0"/>
      <p:bldP spid="33"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E357-54F3-9E41-AE1A-69947AD8B003}"/>
              </a:ext>
            </a:extLst>
          </p:cNvPr>
          <p:cNvSpPr>
            <a:spLocks noGrp="1"/>
          </p:cNvSpPr>
          <p:nvPr>
            <p:ph type="title"/>
          </p:nvPr>
        </p:nvSpPr>
        <p:spPr>
          <a:xfrm>
            <a:off x="0" y="0"/>
            <a:ext cx="12191999" cy="882650"/>
          </a:xfrm>
        </p:spPr>
        <p:txBody>
          <a:bodyPr>
            <a:normAutofit/>
          </a:bodyPr>
          <a:lstStyle/>
          <a:p>
            <a:pPr algn="ctr"/>
            <a:r>
              <a:rPr lang="en-US" sz="3200" b="1" dirty="0">
                <a:latin typeface="Cambria" panose="02040503050406030204" pitchFamily="18" charset="0"/>
              </a:rPr>
              <a:t>Grappling With Old Testament Narratives</a:t>
            </a:r>
          </a:p>
        </p:txBody>
      </p:sp>
      <p:sp>
        <p:nvSpPr>
          <p:cNvPr id="4" name="TextBox 3">
            <a:extLst>
              <a:ext uri="{FF2B5EF4-FFF2-40B4-BE49-F238E27FC236}">
                <a16:creationId xmlns:a16="http://schemas.microsoft.com/office/drawing/2014/main" id="{10CB421B-9812-7244-AB44-216137A206B1}"/>
              </a:ext>
            </a:extLst>
          </p:cNvPr>
          <p:cNvSpPr txBox="1"/>
          <p:nvPr/>
        </p:nvSpPr>
        <p:spPr>
          <a:xfrm>
            <a:off x="191530" y="1203926"/>
            <a:ext cx="843431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solidFill>
                  <a:srgbClr val="7030A0"/>
                </a:solidFill>
                <a:latin typeface="Cambria" panose="02040503050406030204" pitchFamily="18" charset="0"/>
              </a:rPr>
              <a:t>Locate And Observe The Narrator</a:t>
            </a:r>
          </a:p>
        </p:txBody>
      </p:sp>
      <p:sp>
        <p:nvSpPr>
          <p:cNvPr id="8" name="TextBox 7">
            <a:extLst>
              <a:ext uri="{FF2B5EF4-FFF2-40B4-BE49-F238E27FC236}">
                <a16:creationId xmlns:a16="http://schemas.microsoft.com/office/drawing/2014/main" id="{F3C417DA-0708-594E-A61A-F0502F400540}"/>
              </a:ext>
            </a:extLst>
          </p:cNvPr>
          <p:cNvSpPr txBox="1"/>
          <p:nvPr/>
        </p:nvSpPr>
        <p:spPr>
          <a:xfrm>
            <a:off x="0" y="590262"/>
            <a:ext cx="12191999"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1 SAMUEL 17</a:t>
            </a:r>
          </a:p>
        </p:txBody>
      </p:sp>
      <p:sp>
        <p:nvSpPr>
          <p:cNvPr id="9" name="TextBox 8">
            <a:extLst>
              <a:ext uri="{FF2B5EF4-FFF2-40B4-BE49-F238E27FC236}">
                <a16:creationId xmlns:a16="http://schemas.microsoft.com/office/drawing/2014/main" id="{CD2C47BC-E69B-FF4D-9E9C-5138056C77B1}"/>
              </a:ext>
            </a:extLst>
          </p:cNvPr>
          <p:cNvSpPr txBox="1"/>
          <p:nvPr/>
        </p:nvSpPr>
        <p:spPr>
          <a:xfrm>
            <a:off x="633489" y="1765299"/>
            <a:ext cx="11558509" cy="584775"/>
          </a:xfrm>
          <a:prstGeom prst="rect">
            <a:avLst/>
          </a:prstGeom>
          <a:noFill/>
        </p:spPr>
        <p:txBody>
          <a:bodyPr wrap="square" rtlCol="0">
            <a:spAutoFit/>
          </a:bodyPr>
          <a:lstStyle/>
          <a:p>
            <a:r>
              <a:rPr lang="en-GB" sz="3200" b="1" dirty="0">
                <a:solidFill>
                  <a:srgbClr val="7030A0"/>
                </a:solidFill>
                <a:latin typeface="Cambria" panose="02040503050406030204" pitchFamily="18" charset="0"/>
              </a:rPr>
              <a:t>Why did the narrator choose to tell this story? </a:t>
            </a:r>
            <a:endParaRPr lang="en-US" sz="3200" b="1" dirty="0">
              <a:solidFill>
                <a:srgbClr val="7030A0"/>
              </a:solidFill>
              <a:latin typeface="Cambria" panose="02040503050406030204" pitchFamily="18" charset="0"/>
            </a:endParaRPr>
          </a:p>
        </p:txBody>
      </p:sp>
      <p:sp>
        <p:nvSpPr>
          <p:cNvPr id="10" name="TextBox 9">
            <a:extLst>
              <a:ext uri="{FF2B5EF4-FFF2-40B4-BE49-F238E27FC236}">
                <a16:creationId xmlns:a16="http://schemas.microsoft.com/office/drawing/2014/main" id="{3F8D88AF-6C7E-3542-B0BA-6280423B2F71}"/>
              </a:ext>
            </a:extLst>
          </p:cNvPr>
          <p:cNvSpPr txBox="1"/>
          <p:nvPr/>
        </p:nvSpPr>
        <p:spPr>
          <a:xfrm>
            <a:off x="0" y="6142990"/>
            <a:ext cx="12192000"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So Why This Story of “</a:t>
            </a:r>
            <a:r>
              <a:rPr lang="en-US" sz="3200" b="1" i="1" dirty="0">
                <a:solidFill>
                  <a:srgbClr val="FF0000"/>
                </a:solidFill>
                <a:latin typeface="Cambria" panose="02040503050406030204" pitchFamily="18" charset="0"/>
              </a:rPr>
              <a:t>David and Goliath</a:t>
            </a:r>
            <a:r>
              <a:rPr lang="en-US" sz="3200" b="1" dirty="0">
                <a:solidFill>
                  <a:srgbClr val="FF0000"/>
                </a:solidFill>
                <a:latin typeface="Cambria" panose="02040503050406030204" pitchFamily="18" charset="0"/>
              </a:rPr>
              <a:t>”?</a:t>
            </a:r>
          </a:p>
        </p:txBody>
      </p:sp>
    </p:spTree>
    <p:extLst>
      <p:ext uri="{BB962C8B-B14F-4D97-AF65-F5344CB8AC3E}">
        <p14:creationId xmlns:p14="http://schemas.microsoft.com/office/powerpoint/2010/main" val="2698642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10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grpId="1"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childTnLst>
                                </p:cTn>
                              </p:par>
                            </p:childTnLst>
                          </p:cTn>
                        </p:par>
                        <p:par>
                          <p:cTn id="23" fill="hold">
                            <p:stCondLst>
                              <p:cond delay="500"/>
                            </p:stCondLst>
                            <p:childTnLst>
                              <p:par>
                                <p:cTn id="24" presetID="26" presetClass="emph" presetSubtype="0" fill="hold" grpId="0" nodeType="afterEffect">
                                  <p:stCondLst>
                                    <p:cond delay="0"/>
                                  </p:stCondLst>
                                  <p:childTnLst>
                                    <p:animEffect transition="out" filter="fade">
                                      <p:cBhvr>
                                        <p:cTn id="25" dur="500" tmFilter="0, 0; .2, .5; .8, .5; 1, 0"/>
                                        <p:tgtEl>
                                          <p:spTgt spid="10"/>
                                        </p:tgtEl>
                                      </p:cBhvr>
                                    </p:animEffect>
                                    <p:animScale>
                                      <p:cBhvr>
                                        <p:cTn id="26" dur="250" autoRev="1" fill="hold"/>
                                        <p:tgtEl>
                                          <p:spTgt spid="10"/>
                                        </p:tgtEl>
                                      </p:cBhvr>
                                      <p:by x="105000" y="105000"/>
                                    </p:animScale>
                                  </p:childTnLst>
                                </p:cTn>
                              </p:par>
                            </p:childTnLst>
                          </p:cTn>
                        </p:par>
                        <p:par>
                          <p:cTn id="27" fill="hold">
                            <p:stCondLst>
                              <p:cond delay="1000"/>
                            </p:stCondLst>
                            <p:childTnLst>
                              <p:par>
                                <p:cTn id="28" presetID="26" presetClass="emph" presetSubtype="0" fill="hold" grpId="2" nodeType="afterEffect">
                                  <p:stCondLst>
                                    <p:cond delay="0"/>
                                  </p:stCondLst>
                                  <p:childTnLst>
                                    <p:animEffect transition="out" filter="fade">
                                      <p:cBhvr>
                                        <p:cTn id="29" dur="500" tmFilter="0, 0; .2, .5; .8, .5; 1, 0"/>
                                        <p:tgtEl>
                                          <p:spTgt spid="10"/>
                                        </p:tgtEl>
                                      </p:cBhvr>
                                    </p:animEffect>
                                    <p:animScale>
                                      <p:cBhvr>
                                        <p:cTn id="30" dur="250" autoRev="1" fill="hold"/>
                                        <p:tgtEl>
                                          <p:spTgt spid="1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P spid="10" grpId="1"/>
      <p:bldP spid="10" grpId="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E357-54F3-9E41-AE1A-69947AD8B003}"/>
              </a:ext>
            </a:extLst>
          </p:cNvPr>
          <p:cNvSpPr>
            <a:spLocks noGrp="1"/>
          </p:cNvSpPr>
          <p:nvPr>
            <p:ph type="title"/>
          </p:nvPr>
        </p:nvSpPr>
        <p:spPr>
          <a:xfrm>
            <a:off x="0" y="0"/>
            <a:ext cx="12191999" cy="882650"/>
          </a:xfrm>
        </p:spPr>
        <p:txBody>
          <a:bodyPr>
            <a:normAutofit/>
          </a:bodyPr>
          <a:lstStyle/>
          <a:p>
            <a:pPr algn="ctr"/>
            <a:r>
              <a:rPr lang="en-US" sz="3200" b="1" dirty="0">
                <a:latin typeface="Cambria" panose="02040503050406030204" pitchFamily="18" charset="0"/>
              </a:rPr>
              <a:t>Grappling With Old Testament Narratives</a:t>
            </a:r>
          </a:p>
        </p:txBody>
      </p:sp>
      <p:sp>
        <p:nvSpPr>
          <p:cNvPr id="4" name="TextBox 3">
            <a:extLst>
              <a:ext uri="{FF2B5EF4-FFF2-40B4-BE49-F238E27FC236}">
                <a16:creationId xmlns:a16="http://schemas.microsoft.com/office/drawing/2014/main" id="{10CB421B-9812-7244-AB44-216137A206B1}"/>
              </a:ext>
            </a:extLst>
          </p:cNvPr>
          <p:cNvSpPr txBox="1"/>
          <p:nvPr/>
        </p:nvSpPr>
        <p:spPr>
          <a:xfrm>
            <a:off x="191530" y="1203926"/>
            <a:ext cx="843431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solidFill>
                  <a:srgbClr val="7030A0"/>
                </a:solidFill>
                <a:latin typeface="Cambria" panose="02040503050406030204" pitchFamily="18" charset="0"/>
              </a:rPr>
              <a:t>Locate And Observe The Narrator</a:t>
            </a:r>
          </a:p>
        </p:txBody>
      </p:sp>
      <p:sp>
        <p:nvSpPr>
          <p:cNvPr id="8" name="TextBox 7">
            <a:extLst>
              <a:ext uri="{FF2B5EF4-FFF2-40B4-BE49-F238E27FC236}">
                <a16:creationId xmlns:a16="http://schemas.microsoft.com/office/drawing/2014/main" id="{F3C417DA-0708-594E-A61A-F0502F400540}"/>
              </a:ext>
            </a:extLst>
          </p:cNvPr>
          <p:cNvSpPr txBox="1"/>
          <p:nvPr/>
        </p:nvSpPr>
        <p:spPr>
          <a:xfrm>
            <a:off x="0" y="590262"/>
            <a:ext cx="12191999"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1 SAMUEL 17</a:t>
            </a:r>
          </a:p>
        </p:txBody>
      </p:sp>
      <p:sp>
        <p:nvSpPr>
          <p:cNvPr id="9" name="TextBox 8">
            <a:extLst>
              <a:ext uri="{FF2B5EF4-FFF2-40B4-BE49-F238E27FC236}">
                <a16:creationId xmlns:a16="http://schemas.microsoft.com/office/drawing/2014/main" id="{CD2C47BC-E69B-FF4D-9E9C-5138056C77B1}"/>
              </a:ext>
            </a:extLst>
          </p:cNvPr>
          <p:cNvSpPr txBox="1"/>
          <p:nvPr/>
        </p:nvSpPr>
        <p:spPr>
          <a:xfrm>
            <a:off x="633489" y="1765299"/>
            <a:ext cx="11558509" cy="584775"/>
          </a:xfrm>
          <a:prstGeom prst="rect">
            <a:avLst/>
          </a:prstGeom>
          <a:noFill/>
        </p:spPr>
        <p:txBody>
          <a:bodyPr wrap="square" rtlCol="0">
            <a:spAutoFit/>
          </a:bodyPr>
          <a:lstStyle/>
          <a:p>
            <a:r>
              <a:rPr lang="en-GB" sz="3200" b="1" dirty="0">
                <a:solidFill>
                  <a:srgbClr val="7030A0"/>
                </a:solidFill>
                <a:latin typeface="Cambria" panose="02040503050406030204" pitchFamily="18" charset="0"/>
              </a:rPr>
              <a:t>Why did the narrator choose to tell this story? </a:t>
            </a:r>
            <a:endParaRPr lang="en-US" sz="3200" b="1" dirty="0">
              <a:solidFill>
                <a:srgbClr val="7030A0"/>
              </a:solidFill>
              <a:latin typeface="Cambria" panose="02040503050406030204" pitchFamily="18" charset="0"/>
            </a:endParaRPr>
          </a:p>
        </p:txBody>
      </p:sp>
      <p:sp>
        <p:nvSpPr>
          <p:cNvPr id="19" name="TextBox 18">
            <a:extLst>
              <a:ext uri="{FF2B5EF4-FFF2-40B4-BE49-F238E27FC236}">
                <a16:creationId xmlns:a16="http://schemas.microsoft.com/office/drawing/2014/main" id="{2FF41081-0528-9A40-AF22-D7E7539CC309}"/>
              </a:ext>
            </a:extLst>
          </p:cNvPr>
          <p:cNvSpPr txBox="1"/>
          <p:nvPr/>
        </p:nvSpPr>
        <p:spPr>
          <a:xfrm>
            <a:off x="633491" y="2326672"/>
            <a:ext cx="11558509" cy="584775"/>
          </a:xfrm>
          <a:prstGeom prst="rect">
            <a:avLst/>
          </a:prstGeom>
          <a:noFill/>
        </p:spPr>
        <p:txBody>
          <a:bodyPr wrap="square" rtlCol="0">
            <a:spAutoFit/>
          </a:bodyPr>
          <a:lstStyle/>
          <a:p>
            <a:r>
              <a:rPr lang="en-GB" sz="3200" b="1" dirty="0">
                <a:solidFill>
                  <a:srgbClr val="7030A0"/>
                </a:solidFill>
                <a:latin typeface="Cambria" panose="02040503050406030204" pitchFamily="18" charset="0"/>
              </a:rPr>
              <a:t>Why did he do it in this way? </a:t>
            </a:r>
            <a:endParaRPr lang="en-US" sz="3200" b="1" dirty="0">
              <a:solidFill>
                <a:srgbClr val="7030A0"/>
              </a:solidFill>
              <a:latin typeface="Cambria" panose="02040503050406030204" pitchFamily="18" charset="0"/>
            </a:endParaRPr>
          </a:p>
        </p:txBody>
      </p:sp>
      <p:sp>
        <p:nvSpPr>
          <p:cNvPr id="34" name="Rectangle 33">
            <a:extLst>
              <a:ext uri="{FF2B5EF4-FFF2-40B4-BE49-F238E27FC236}">
                <a16:creationId xmlns:a16="http://schemas.microsoft.com/office/drawing/2014/main" id="{8CDF0670-EFCA-A844-ADAF-E8DBE72813F9}"/>
              </a:ext>
            </a:extLst>
          </p:cNvPr>
          <p:cNvSpPr/>
          <p:nvPr/>
        </p:nvSpPr>
        <p:spPr>
          <a:xfrm>
            <a:off x="441960" y="2934211"/>
            <a:ext cx="11750038" cy="584775"/>
          </a:xfrm>
          <a:prstGeom prst="rect">
            <a:avLst/>
          </a:prstGeom>
        </p:spPr>
        <p:txBody>
          <a:bodyPr wrap="square">
            <a:spAutoFit/>
          </a:bodyPr>
          <a:lstStyle/>
          <a:p>
            <a:pPr algn="ctr"/>
            <a:r>
              <a:rPr lang="en-GB" sz="3200" b="1" dirty="0">
                <a:solidFill>
                  <a:srgbClr val="00B050"/>
                </a:solidFill>
                <a:latin typeface="Cambria" panose="02040503050406030204" pitchFamily="18" charset="0"/>
                <a:ea typeface="SimSun" panose="02010600030101010101" pitchFamily="2" charset="-122"/>
                <a:cs typeface="Times New Roman" panose="02020603050405020304" pitchFamily="18" charset="0"/>
              </a:rPr>
              <a:t>Introductions and Conclusions</a:t>
            </a:r>
            <a:r>
              <a:rPr lang="en-SG" sz="3200" b="1" dirty="0">
                <a:solidFill>
                  <a:srgbClr val="00B050"/>
                </a:solidFill>
              </a:rPr>
              <a:t> </a:t>
            </a:r>
            <a:endParaRPr lang="en-US" sz="3200" b="1" dirty="0">
              <a:solidFill>
                <a:srgbClr val="00B050"/>
              </a:solidFill>
            </a:endParaRPr>
          </a:p>
        </p:txBody>
      </p:sp>
      <p:sp>
        <p:nvSpPr>
          <p:cNvPr id="35" name="Rectangle 34">
            <a:extLst>
              <a:ext uri="{FF2B5EF4-FFF2-40B4-BE49-F238E27FC236}">
                <a16:creationId xmlns:a16="http://schemas.microsoft.com/office/drawing/2014/main" id="{59E2F409-B461-9048-9647-371A34457940}"/>
              </a:ext>
            </a:extLst>
          </p:cNvPr>
          <p:cNvSpPr/>
          <p:nvPr/>
        </p:nvSpPr>
        <p:spPr>
          <a:xfrm>
            <a:off x="320040" y="3432117"/>
            <a:ext cx="6629400" cy="3170099"/>
          </a:xfrm>
          <a:prstGeom prst="rect">
            <a:avLst/>
          </a:prstGeom>
        </p:spPr>
        <p:txBody>
          <a:bodyPr wrap="square">
            <a:spAutoFit/>
          </a:bodyPr>
          <a:lstStyle/>
          <a:p>
            <a:pPr algn="ctr"/>
            <a:r>
              <a:rPr lang="en-SG" sz="2500" b="1" u="sng" dirty="0">
                <a:solidFill>
                  <a:srgbClr val="00B050"/>
                </a:solidFill>
                <a:latin typeface="Cambria" panose="02040503050406030204" pitchFamily="18" charset="0"/>
              </a:rPr>
              <a:t>JUDGES 1:1-2</a:t>
            </a:r>
          </a:p>
          <a:p>
            <a:pPr algn="ctr"/>
            <a:r>
              <a:rPr lang="en-SG" sz="2500" b="1" i="1" dirty="0">
                <a:solidFill>
                  <a:srgbClr val="00B050"/>
                </a:solidFill>
                <a:latin typeface="Cambria" panose="02040503050406030204" pitchFamily="18" charset="0"/>
              </a:rPr>
              <a:t>Now after the death of Joshua it came to pass that the children of Israel asked the Lord, saying, “Who shall be first to go up for us against the Canaanites to fight against them?”</a:t>
            </a:r>
          </a:p>
          <a:p>
            <a:pPr algn="ctr"/>
            <a:r>
              <a:rPr lang="en-SG" sz="2500" b="1" i="1" dirty="0">
                <a:solidFill>
                  <a:srgbClr val="00B050"/>
                </a:solidFill>
                <a:latin typeface="Cambria" panose="02040503050406030204" pitchFamily="18" charset="0"/>
              </a:rPr>
              <a:t>And the Lord said, “Judah shall go up. Indeed I have delivered the land into his hand.”</a:t>
            </a:r>
            <a:endParaRPr lang="en-SG" sz="2500" b="1" i="1" u="none" strike="noStrike" dirty="0">
              <a:solidFill>
                <a:srgbClr val="00B050"/>
              </a:solidFill>
              <a:effectLst/>
              <a:latin typeface="Cambria" panose="02040503050406030204" pitchFamily="18" charset="0"/>
            </a:endParaRPr>
          </a:p>
        </p:txBody>
      </p:sp>
      <p:sp>
        <p:nvSpPr>
          <p:cNvPr id="36" name="Rectangle 35">
            <a:extLst>
              <a:ext uri="{FF2B5EF4-FFF2-40B4-BE49-F238E27FC236}">
                <a16:creationId xmlns:a16="http://schemas.microsoft.com/office/drawing/2014/main" id="{5F50EABB-CBD7-9C47-9BBF-FF9097A2B30C}"/>
              </a:ext>
            </a:extLst>
          </p:cNvPr>
          <p:cNvSpPr/>
          <p:nvPr/>
        </p:nvSpPr>
        <p:spPr>
          <a:xfrm>
            <a:off x="7421880" y="3562603"/>
            <a:ext cx="4465320" cy="2015936"/>
          </a:xfrm>
          <a:prstGeom prst="rect">
            <a:avLst/>
          </a:prstGeom>
        </p:spPr>
        <p:txBody>
          <a:bodyPr wrap="square">
            <a:spAutoFit/>
          </a:bodyPr>
          <a:lstStyle/>
          <a:p>
            <a:pPr algn="ctr"/>
            <a:r>
              <a:rPr lang="en-SG" sz="2500" b="1" u="sng" dirty="0">
                <a:solidFill>
                  <a:srgbClr val="00B050"/>
                </a:solidFill>
                <a:latin typeface="Cambria" panose="02040503050406030204" pitchFamily="18" charset="0"/>
              </a:rPr>
              <a:t>JUDGES 21:25</a:t>
            </a:r>
          </a:p>
          <a:p>
            <a:pPr algn="ctr"/>
            <a:r>
              <a:rPr lang="en-SG" sz="2500" b="1" i="1" dirty="0">
                <a:solidFill>
                  <a:srgbClr val="00B050"/>
                </a:solidFill>
                <a:latin typeface="Cambria" panose="02040503050406030204" pitchFamily="18" charset="0"/>
              </a:rPr>
              <a:t>In those days there was no king in Israel; everyone did what was right in his own eyes.</a:t>
            </a:r>
            <a:endParaRPr lang="en-US" sz="2500" b="1" i="1" dirty="0">
              <a:solidFill>
                <a:srgbClr val="00B050"/>
              </a:solidFill>
              <a:latin typeface="Cambria" panose="02040503050406030204" pitchFamily="18" charset="0"/>
            </a:endParaRPr>
          </a:p>
        </p:txBody>
      </p:sp>
    </p:spTree>
    <p:extLst>
      <p:ext uri="{BB962C8B-B14F-4D97-AF65-F5344CB8AC3E}">
        <p14:creationId xmlns:p14="http://schemas.microsoft.com/office/powerpoint/2010/main" val="2578952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10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fade">
                                      <p:cBhvr>
                                        <p:cTn id="2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34" grpId="0"/>
      <p:bldP spid="35" grpId="0"/>
      <p:bldP spid="3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E357-54F3-9E41-AE1A-69947AD8B003}"/>
              </a:ext>
            </a:extLst>
          </p:cNvPr>
          <p:cNvSpPr>
            <a:spLocks noGrp="1"/>
          </p:cNvSpPr>
          <p:nvPr>
            <p:ph type="title"/>
          </p:nvPr>
        </p:nvSpPr>
        <p:spPr>
          <a:xfrm>
            <a:off x="0" y="0"/>
            <a:ext cx="12191999" cy="882650"/>
          </a:xfrm>
        </p:spPr>
        <p:txBody>
          <a:bodyPr>
            <a:normAutofit/>
          </a:bodyPr>
          <a:lstStyle/>
          <a:p>
            <a:pPr algn="ctr"/>
            <a:r>
              <a:rPr lang="en-US" sz="3200" b="1" dirty="0">
                <a:latin typeface="Cambria" panose="02040503050406030204" pitchFamily="18" charset="0"/>
              </a:rPr>
              <a:t>Grappling With Old Testament Narratives</a:t>
            </a:r>
          </a:p>
        </p:txBody>
      </p:sp>
      <p:sp>
        <p:nvSpPr>
          <p:cNvPr id="4" name="TextBox 3">
            <a:extLst>
              <a:ext uri="{FF2B5EF4-FFF2-40B4-BE49-F238E27FC236}">
                <a16:creationId xmlns:a16="http://schemas.microsoft.com/office/drawing/2014/main" id="{10CB421B-9812-7244-AB44-216137A206B1}"/>
              </a:ext>
            </a:extLst>
          </p:cNvPr>
          <p:cNvSpPr txBox="1"/>
          <p:nvPr/>
        </p:nvSpPr>
        <p:spPr>
          <a:xfrm>
            <a:off x="191530" y="1203926"/>
            <a:ext cx="843431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solidFill>
                  <a:srgbClr val="7030A0"/>
                </a:solidFill>
                <a:latin typeface="Cambria" panose="02040503050406030204" pitchFamily="18" charset="0"/>
              </a:rPr>
              <a:t>Locate And Observe The Narrator</a:t>
            </a:r>
          </a:p>
        </p:txBody>
      </p:sp>
      <p:sp>
        <p:nvSpPr>
          <p:cNvPr id="8" name="TextBox 7">
            <a:extLst>
              <a:ext uri="{FF2B5EF4-FFF2-40B4-BE49-F238E27FC236}">
                <a16:creationId xmlns:a16="http://schemas.microsoft.com/office/drawing/2014/main" id="{F3C417DA-0708-594E-A61A-F0502F400540}"/>
              </a:ext>
            </a:extLst>
          </p:cNvPr>
          <p:cNvSpPr txBox="1"/>
          <p:nvPr/>
        </p:nvSpPr>
        <p:spPr>
          <a:xfrm>
            <a:off x="0" y="590262"/>
            <a:ext cx="12191999"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1 SAMUEL 17</a:t>
            </a:r>
          </a:p>
        </p:txBody>
      </p:sp>
      <p:sp>
        <p:nvSpPr>
          <p:cNvPr id="9" name="TextBox 8">
            <a:extLst>
              <a:ext uri="{FF2B5EF4-FFF2-40B4-BE49-F238E27FC236}">
                <a16:creationId xmlns:a16="http://schemas.microsoft.com/office/drawing/2014/main" id="{CD2C47BC-E69B-FF4D-9E9C-5138056C77B1}"/>
              </a:ext>
            </a:extLst>
          </p:cNvPr>
          <p:cNvSpPr txBox="1"/>
          <p:nvPr/>
        </p:nvSpPr>
        <p:spPr>
          <a:xfrm>
            <a:off x="633489" y="1765299"/>
            <a:ext cx="11558509" cy="584775"/>
          </a:xfrm>
          <a:prstGeom prst="rect">
            <a:avLst/>
          </a:prstGeom>
          <a:noFill/>
        </p:spPr>
        <p:txBody>
          <a:bodyPr wrap="square" rtlCol="0">
            <a:spAutoFit/>
          </a:bodyPr>
          <a:lstStyle/>
          <a:p>
            <a:r>
              <a:rPr lang="en-GB" sz="3200" b="1" dirty="0">
                <a:solidFill>
                  <a:srgbClr val="7030A0"/>
                </a:solidFill>
                <a:latin typeface="Cambria" panose="02040503050406030204" pitchFamily="18" charset="0"/>
              </a:rPr>
              <a:t>Why did the narrator choose to tell this story? </a:t>
            </a:r>
            <a:endParaRPr lang="en-US" sz="3200" b="1" dirty="0">
              <a:solidFill>
                <a:srgbClr val="7030A0"/>
              </a:solidFill>
              <a:latin typeface="Cambria" panose="02040503050406030204" pitchFamily="18" charset="0"/>
            </a:endParaRPr>
          </a:p>
        </p:txBody>
      </p:sp>
      <p:sp>
        <p:nvSpPr>
          <p:cNvPr id="19" name="TextBox 18">
            <a:extLst>
              <a:ext uri="{FF2B5EF4-FFF2-40B4-BE49-F238E27FC236}">
                <a16:creationId xmlns:a16="http://schemas.microsoft.com/office/drawing/2014/main" id="{2FF41081-0528-9A40-AF22-D7E7539CC309}"/>
              </a:ext>
            </a:extLst>
          </p:cNvPr>
          <p:cNvSpPr txBox="1"/>
          <p:nvPr/>
        </p:nvSpPr>
        <p:spPr>
          <a:xfrm>
            <a:off x="633491" y="2326672"/>
            <a:ext cx="11558509" cy="584775"/>
          </a:xfrm>
          <a:prstGeom prst="rect">
            <a:avLst/>
          </a:prstGeom>
          <a:noFill/>
        </p:spPr>
        <p:txBody>
          <a:bodyPr wrap="square" rtlCol="0">
            <a:spAutoFit/>
          </a:bodyPr>
          <a:lstStyle/>
          <a:p>
            <a:r>
              <a:rPr lang="en-GB" sz="3200" b="1" dirty="0">
                <a:solidFill>
                  <a:srgbClr val="7030A0"/>
                </a:solidFill>
                <a:latin typeface="Cambria" panose="02040503050406030204" pitchFamily="18" charset="0"/>
              </a:rPr>
              <a:t>Why did he do it in this way? </a:t>
            </a:r>
            <a:endParaRPr lang="en-US" sz="3200" b="1" dirty="0">
              <a:solidFill>
                <a:srgbClr val="7030A0"/>
              </a:solidFill>
              <a:latin typeface="Cambria" panose="02040503050406030204" pitchFamily="18" charset="0"/>
            </a:endParaRPr>
          </a:p>
        </p:txBody>
      </p:sp>
      <p:sp>
        <p:nvSpPr>
          <p:cNvPr id="3" name="Rectangle 2">
            <a:extLst>
              <a:ext uri="{FF2B5EF4-FFF2-40B4-BE49-F238E27FC236}">
                <a16:creationId xmlns:a16="http://schemas.microsoft.com/office/drawing/2014/main" id="{AC53F91B-2B7A-3E4C-BED5-F83682636B65}"/>
              </a:ext>
            </a:extLst>
          </p:cNvPr>
          <p:cNvSpPr/>
          <p:nvPr/>
        </p:nvSpPr>
        <p:spPr>
          <a:xfrm>
            <a:off x="441960" y="2934211"/>
            <a:ext cx="11750038" cy="584775"/>
          </a:xfrm>
          <a:prstGeom prst="rect">
            <a:avLst/>
          </a:prstGeom>
        </p:spPr>
        <p:txBody>
          <a:bodyPr wrap="square">
            <a:spAutoFit/>
          </a:bodyPr>
          <a:lstStyle/>
          <a:p>
            <a:pPr algn="ctr"/>
            <a:r>
              <a:rPr lang="en-US" sz="3200" b="1" dirty="0">
                <a:solidFill>
                  <a:srgbClr val="00B050"/>
                </a:solidFill>
                <a:latin typeface="Cambria" panose="02040503050406030204" pitchFamily="18" charset="0"/>
                <a:ea typeface="SimSun" panose="02010600030101010101" pitchFamily="2" charset="-122"/>
                <a:cs typeface="Times New Roman" panose="02020603050405020304" pitchFamily="18" charset="0"/>
              </a:rPr>
              <a:t>Authorial Comments</a:t>
            </a:r>
            <a:endParaRPr lang="en-US" sz="3200" b="1" dirty="0">
              <a:solidFill>
                <a:srgbClr val="00B050"/>
              </a:solidFill>
            </a:endParaRPr>
          </a:p>
        </p:txBody>
      </p:sp>
      <p:sp>
        <p:nvSpPr>
          <p:cNvPr id="5" name="Rectangle 4">
            <a:extLst>
              <a:ext uri="{FF2B5EF4-FFF2-40B4-BE49-F238E27FC236}">
                <a16:creationId xmlns:a16="http://schemas.microsoft.com/office/drawing/2014/main" id="{7DD3C788-D1BA-9541-A992-3CC8BA38EA7B}"/>
              </a:ext>
            </a:extLst>
          </p:cNvPr>
          <p:cNvSpPr/>
          <p:nvPr/>
        </p:nvSpPr>
        <p:spPr>
          <a:xfrm>
            <a:off x="191530" y="3656528"/>
            <a:ext cx="11430000" cy="2015936"/>
          </a:xfrm>
          <a:prstGeom prst="rect">
            <a:avLst/>
          </a:prstGeom>
        </p:spPr>
        <p:txBody>
          <a:bodyPr wrap="square">
            <a:spAutoFit/>
          </a:bodyPr>
          <a:lstStyle/>
          <a:p>
            <a:pPr algn="ctr"/>
            <a:r>
              <a:rPr lang="en-SG" sz="2500" b="1" u="sng" dirty="0">
                <a:solidFill>
                  <a:srgbClr val="00B050"/>
                </a:solidFill>
                <a:latin typeface="Cambria" panose="02040503050406030204" pitchFamily="18" charset="0"/>
              </a:rPr>
              <a:t>1 KINGS 15:11, 26</a:t>
            </a:r>
          </a:p>
          <a:p>
            <a:pPr algn="ctr"/>
            <a:r>
              <a:rPr lang="en-SG" sz="2500" b="1" i="1" dirty="0">
                <a:solidFill>
                  <a:srgbClr val="00B050"/>
                </a:solidFill>
                <a:latin typeface="Cambria" panose="02040503050406030204" pitchFamily="18" charset="0"/>
              </a:rPr>
              <a:t>Asa did what was right in the eyes of the Lord, as did his father David </a:t>
            </a:r>
          </a:p>
          <a:p>
            <a:pPr algn="ctr"/>
            <a:r>
              <a:rPr lang="en-SG" sz="2500" b="1" i="1" dirty="0">
                <a:solidFill>
                  <a:srgbClr val="00B050"/>
                </a:solidFill>
                <a:latin typeface="Cambria" panose="02040503050406030204" pitchFamily="18" charset="0"/>
              </a:rPr>
              <a:t>. . .</a:t>
            </a:r>
          </a:p>
          <a:p>
            <a:pPr algn="ctr"/>
            <a:r>
              <a:rPr lang="en-SG" sz="2500" b="1" i="1" dirty="0">
                <a:solidFill>
                  <a:srgbClr val="00B050"/>
                </a:solidFill>
                <a:latin typeface="Cambria" panose="02040503050406030204" pitchFamily="18" charset="0"/>
              </a:rPr>
              <a:t>And he did evil in the sight of the Lord, and walked in the way of his father, and in his sin by which he had made Israel sin.</a:t>
            </a:r>
            <a:endParaRPr lang="en-SG" sz="2500" b="1" i="1" u="none" strike="noStrike" dirty="0">
              <a:solidFill>
                <a:srgbClr val="00B050"/>
              </a:solidFill>
              <a:effectLst/>
              <a:latin typeface="Cambria" panose="02040503050406030204" pitchFamily="18" charset="0"/>
            </a:endParaRPr>
          </a:p>
        </p:txBody>
      </p:sp>
    </p:spTree>
    <p:extLst>
      <p:ext uri="{BB962C8B-B14F-4D97-AF65-F5344CB8AC3E}">
        <p14:creationId xmlns:p14="http://schemas.microsoft.com/office/powerpoint/2010/main" val="1333133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E357-54F3-9E41-AE1A-69947AD8B003}"/>
              </a:ext>
            </a:extLst>
          </p:cNvPr>
          <p:cNvSpPr>
            <a:spLocks noGrp="1"/>
          </p:cNvSpPr>
          <p:nvPr>
            <p:ph type="title"/>
          </p:nvPr>
        </p:nvSpPr>
        <p:spPr>
          <a:xfrm>
            <a:off x="0" y="0"/>
            <a:ext cx="12191999" cy="882650"/>
          </a:xfrm>
        </p:spPr>
        <p:txBody>
          <a:bodyPr>
            <a:normAutofit/>
          </a:bodyPr>
          <a:lstStyle/>
          <a:p>
            <a:pPr algn="ctr"/>
            <a:r>
              <a:rPr lang="en-US" sz="3200" b="1" dirty="0">
                <a:latin typeface="Cambria" panose="02040503050406030204" pitchFamily="18" charset="0"/>
              </a:rPr>
              <a:t>Grappling With Old Testament Narratives</a:t>
            </a:r>
          </a:p>
        </p:txBody>
      </p:sp>
      <p:sp>
        <p:nvSpPr>
          <p:cNvPr id="4" name="TextBox 3">
            <a:extLst>
              <a:ext uri="{FF2B5EF4-FFF2-40B4-BE49-F238E27FC236}">
                <a16:creationId xmlns:a16="http://schemas.microsoft.com/office/drawing/2014/main" id="{10CB421B-9812-7244-AB44-216137A206B1}"/>
              </a:ext>
            </a:extLst>
          </p:cNvPr>
          <p:cNvSpPr txBox="1"/>
          <p:nvPr/>
        </p:nvSpPr>
        <p:spPr>
          <a:xfrm>
            <a:off x="191530" y="1203926"/>
            <a:ext cx="8434310" cy="584775"/>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solidFill>
                  <a:srgbClr val="7030A0"/>
                </a:solidFill>
                <a:latin typeface="Cambria" panose="02040503050406030204" pitchFamily="18" charset="0"/>
              </a:rPr>
              <a:t>Locate And Observe The Narrator</a:t>
            </a:r>
          </a:p>
        </p:txBody>
      </p:sp>
      <p:sp>
        <p:nvSpPr>
          <p:cNvPr id="8" name="TextBox 7">
            <a:extLst>
              <a:ext uri="{FF2B5EF4-FFF2-40B4-BE49-F238E27FC236}">
                <a16:creationId xmlns:a16="http://schemas.microsoft.com/office/drawing/2014/main" id="{F3C417DA-0708-594E-A61A-F0502F400540}"/>
              </a:ext>
            </a:extLst>
          </p:cNvPr>
          <p:cNvSpPr txBox="1"/>
          <p:nvPr/>
        </p:nvSpPr>
        <p:spPr>
          <a:xfrm>
            <a:off x="0" y="590262"/>
            <a:ext cx="12191999" cy="584775"/>
          </a:xfrm>
          <a:prstGeom prst="rect">
            <a:avLst/>
          </a:prstGeom>
          <a:noFill/>
        </p:spPr>
        <p:txBody>
          <a:bodyPr wrap="square" rtlCol="0">
            <a:spAutoFit/>
          </a:bodyPr>
          <a:lstStyle/>
          <a:p>
            <a:pPr algn="ctr"/>
            <a:r>
              <a:rPr lang="en-US" sz="3200" b="1" dirty="0">
                <a:solidFill>
                  <a:srgbClr val="FF0000"/>
                </a:solidFill>
                <a:latin typeface="Cambria" panose="02040503050406030204" pitchFamily="18" charset="0"/>
              </a:rPr>
              <a:t>1 SAMUEL 17</a:t>
            </a:r>
          </a:p>
        </p:txBody>
      </p:sp>
      <p:sp>
        <p:nvSpPr>
          <p:cNvPr id="9" name="TextBox 8">
            <a:extLst>
              <a:ext uri="{FF2B5EF4-FFF2-40B4-BE49-F238E27FC236}">
                <a16:creationId xmlns:a16="http://schemas.microsoft.com/office/drawing/2014/main" id="{CD2C47BC-E69B-FF4D-9E9C-5138056C77B1}"/>
              </a:ext>
            </a:extLst>
          </p:cNvPr>
          <p:cNvSpPr txBox="1"/>
          <p:nvPr/>
        </p:nvSpPr>
        <p:spPr>
          <a:xfrm>
            <a:off x="633489" y="1765299"/>
            <a:ext cx="11558509" cy="584775"/>
          </a:xfrm>
          <a:prstGeom prst="rect">
            <a:avLst/>
          </a:prstGeom>
          <a:noFill/>
        </p:spPr>
        <p:txBody>
          <a:bodyPr wrap="square" rtlCol="0">
            <a:spAutoFit/>
          </a:bodyPr>
          <a:lstStyle/>
          <a:p>
            <a:r>
              <a:rPr lang="en-GB" sz="3200" b="1" dirty="0">
                <a:solidFill>
                  <a:srgbClr val="7030A0"/>
                </a:solidFill>
                <a:latin typeface="Cambria" panose="02040503050406030204" pitchFamily="18" charset="0"/>
              </a:rPr>
              <a:t>Why did the narrator choose to tell this story? </a:t>
            </a:r>
            <a:endParaRPr lang="en-US" sz="3200" b="1" dirty="0">
              <a:solidFill>
                <a:srgbClr val="7030A0"/>
              </a:solidFill>
              <a:latin typeface="Cambria" panose="02040503050406030204" pitchFamily="18" charset="0"/>
            </a:endParaRPr>
          </a:p>
        </p:txBody>
      </p:sp>
      <p:sp>
        <p:nvSpPr>
          <p:cNvPr id="19" name="TextBox 18">
            <a:extLst>
              <a:ext uri="{FF2B5EF4-FFF2-40B4-BE49-F238E27FC236}">
                <a16:creationId xmlns:a16="http://schemas.microsoft.com/office/drawing/2014/main" id="{2FF41081-0528-9A40-AF22-D7E7539CC309}"/>
              </a:ext>
            </a:extLst>
          </p:cNvPr>
          <p:cNvSpPr txBox="1"/>
          <p:nvPr/>
        </p:nvSpPr>
        <p:spPr>
          <a:xfrm>
            <a:off x="633491" y="2326672"/>
            <a:ext cx="11558509" cy="584775"/>
          </a:xfrm>
          <a:prstGeom prst="rect">
            <a:avLst/>
          </a:prstGeom>
          <a:noFill/>
        </p:spPr>
        <p:txBody>
          <a:bodyPr wrap="square" rtlCol="0">
            <a:spAutoFit/>
          </a:bodyPr>
          <a:lstStyle/>
          <a:p>
            <a:r>
              <a:rPr lang="en-GB" sz="3200" b="1" dirty="0">
                <a:solidFill>
                  <a:srgbClr val="7030A0"/>
                </a:solidFill>
                <a:latin typeface="Cambria" panose="02040503050406030204" pitchFamily="18" charset="0"/>
              </a:rPr>
              <a:t>Why did he do it in this way? </a:t>
            </a:r>
            <a:endParaRPr lang="en-US" sz="3200" b="1" dirty="0">
              <a:solidFill>
                <a:srgbClr val="7030A0"/>
              </a:solidFill>
              <a:latin typeface="Cambria" panose="02040503050406030204" pitchFamily="18" charset="0"/>
            </a:endParaRPr>
          </a:p>
        </p:txBody>
      </p:sp>
      <p:sp>
        <p:nvSpPr>
          <p:cNvPr id="3" name="Rectangle 2">
            <a:extLst>
              <a:ext uri="{FF2B5EF4-FFF2-40B4-BE49-F238E27FC236}">
                <a16:creationId xmlns:a16="http://schemas.microsoft.com/office/drawing/2014/main" id="{AC53F91B-2B7A-3E4C-BED5-F83682636B65}"/>
              </a:ext>
            </a:extLst>
          </p:cNvPr>
          <p:cNvSpPr/>
          <p:nvPr/>
        </p:nvSpPr>
        <p:spPr>
          <a:xfrm>
            <a:off x="441960" y="2934211"/>
            <a:ext cx="11750038" cy="584775"/>
          </a:xfrm>
          <a:prstGeom prst="rect">
            <a:avLst/>
          </a:prstGeom>
        </p:spPr>
        <p:txBody>
          <a:bodyPr wrap="square">
            <a:spAutoFit/>
          </a:bodyPr>
          <a:lstStyle/>
          <a:p>
            <a:pPr algn="ctr"/>
            <a:r>
              <a:rPr lang="en-US" sz="3200" b="1" dirty="0">
                <a:solidFill>
                  <a:srgbClr val="00B050"/>
                </a:solidFill>
                <a:latin typeface="Cambria" panose="02040503050406030204" pitchFamily="18" charset="0"/>
                <a:ea typeface="SimSun" panose="02010600030101010101" pitchFamily="2" charset="-122"/>
                <a:cs typeface="Times New Roman" panose="02020603050405020304" pitchFamily="18" charset="0"/>
              </a:rPr>
              <a:t>Authorial Summaries</a:t>
            </a:r>
            <a:endParaRPr lang="en-US" sz="3200" b="1" dirty="0">
              <a:solidFill>
                <a:srgbClr val="00B050"/>
              </a:solidFill>
            </a:endParaRPr>
          </a:p>
        </p:txBody>
      </p:sp>
      <p:sp>
        <p:nvSpPr>
          <p:cNvPr id="5" name="Rectangle 4">
            <a:extLst>
              <a:ext uri="{FF2B5EF4-FFF2-40B4-BE49-F238E27FC236}">
                <a16:creationId xmlns:a16="http://schemas.microsoft.com/office/drawing/2014/main" id="{7DD3C788-D1BA-9541-A992-3CC8BA38EA7B}"/>
              </a:ext>
            </a:extLst>
          </p:cNvPr>
          <p:cNvSpPr/>
          <p:nvPr/>
        </p:nvSpPr>
        <p:spPr>
          <a:xfrm>
            <a:off x="191530" y="3656528"/>
            <a:ext cx="11430000" cy="1246495"/>
          </a:xfrm>
          <a:prstGeom prst="rect">
            <a:avLst/>
          </a:prstGeom>
        </p:spPr>
        <p:txBody>
          <a:bodyPr wrap="square">
            <a:spAutoFit/>
          </a:bodyPr>
          <a:lstStyle/>
          <a:p>
            <a:pPr algn="ctr"/>
            <a:r>
              <a:rPr lang="en-SG" sz="2500" b="1" dirty="0">
                <a:solidFill>
                  <a:srgbClr val="00B050"/>
                </a:solidFill>
                <a:latin typeface="Cambria" panose="02040503050406030204" pitchFamily="18" charset="0"/>
              </a:rPr>
              <a:t>JUDGES 2:11-23</a:t>
            </a:r>
          </a:p>
          <a:p>
            <a:pPr algn="ctr"/>
            <a:endParaRPr lang="en-SG" sz="2500" b="1" dirty="0">
              <a:solidFill>
                <a:srgbClr val="00B050"/>
              </a:solidFill>
              <a:latin typeface="Cambria" panose="02040503050406030204" pitchFamily="18" charset="0"/>
            </a:endParaRPr>
          </a:p>
          <a:p>
            <a:pPr algn="ctr"/>
            <a:r>
              <a:rPr lang="en-SG" sz="2500" b="1" dirty="0">
                <a:solidFill>
                  <a:srgbClr val="00B050"/>
                </a:solidFill>
                <a:latin typeface="Cambria" panose="02040503050406030204" pitchFamily="18" charset="0"/>
              </a:rPr>
              <a:t>1 KIMNGS 4:20-25</a:t>
            </a:r>
            <a:endParaRPr lang="en-SG" sz="2500" b="1" i="1" u="none" strike="noStrike" dirty="0">
              <a:solidFill>
                <a:srgbClr val="00B050"/>
              </a:solidFill>
              <a:effectLst/>
              <a:latin typeface="Cambria" panose="02040503050406030204" pitchFamily="18" charset="0"/>
            </a:endParaRPr>
          </a:p>
        </p:txBody>
      </p:sp>
    </p:spTree>
    <p:extLst>
      <p:ext uri="{BB962C8B-B14F-4D97-AF65-F5344CB8AC3E}">
        <p14:creationId xmlns:p14="http://schemas.microsoft.com/office/powerpoint/2010/main" val="1648225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1359</TotalTime>
  <Words>865</Words>
  <Application>Microsoft Macintosh PowerPoint</Application>
  <PresentationFormat>Widescreen</PresentationFormat>
  <Paragraphs>140</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Cambria</vt:lpstr>
      <vt:lpstr>Wingdings</vt:lpstr>
      <vt:lpstr>Office Theme</vt:lpstr>
      <vt:lpstr>Shalom  School Of Theology (SSOT)</vt:lpstr>
      <vt:lpstr>Grappling With Old Testament Narratives</vt:lpstr>
      <vt:lpstr>Grappling With Old Testament Narratives</vt:lpstr>
      <vt:lpstr>Grappling With Old Testament Narratives</vt:lpstr>
      <vt:lpstr>Grappling With Old Testament Narratives</vt:lpstr>
      <vt:lpstr>Grappling With Old Testament Narratives</vt:lpstr>
      <vt:lpstr>Grappling With Old Testament Narratives</vt:lpstr>
      <vt:lpstr>Grappling With Old Testament Narratives</vt:lpstr>
      <vt:lpstr>Grappling With Old Testament Narratives</vt:lpstr>
      <vt:lpstr>Grappling With Old Testament Narratives</vt:lpstr>
      <vt:lpstr>Grappling With Old Testament Narratives</vt:lpstr>
      <vt:lpstr>Grappling With Old Testament Narratives</vt:lpstr>
      <vt:lpstr>Grappling With Old Testament Narratives</vt:lpstr>
      <vt:lpstr>Grappling With Old Testament Narratives</vt:lpstr>
      <vt:lpstr>Grappling With Old Testament Narratives</vt:lpstr>
      <vt:lpstr>Grappling With Old Testament Narratives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 Yi WEI</dc:creator>
  <cp:lastModifiedBy>En Yi WEI</cp:lastModifiedBy>
  <cp:revision>27</cp:revision>
  <dcterms:created xsi:type="dcterms:W3CDTF">2021-01-22T12:59:29Z</dcterms:created>
  <dcterms:modified xsi:type="dcterms:W3CDTF">2021-03-13T04:14:41Z</dcterms:modified>
</cp:coreProperties>
</file>